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71" r:id="rId10"/>
    <p:sldId id="268" r:id="rId11"/>
    <p:sldId id="272" r:id="rId12"/>
    <p:sldId id="265" r:id="rId13"/>
    <p:sldId id="266" r:id="rId14"/>
    <p:sldId id="264" r:id="rId15"/>
    <p:sldId id="267" r:id="rId16"/>
    <p:sldId id="262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90" autoAdjust="0"/>
  </p:normalViewPr>
  <p:slideViewPr>
    <p:cSldViewPr snapToGrid="0">
      <p:cViewPr>
        <p:scale>
          <a:sx n="100" d="100"/>
          <a:sy n="100" d="100"/>
        </p:scale>
        <p:origin x="3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DDFA-7CDB-436B-AA15-FA0412455398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45E44-A1FA-40C3-9AB6-D209012E8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4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45E44-A1FA-40C3-9AB6-D209012E8D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4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0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2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37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42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4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4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26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7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41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36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D8C2-35BF-4D46-A1AB-172457CA6F43}" type="datetimeFigureOut">
              <a:rPr lang="zh-CN" altLang="en-US" smtClean="0"/>
              <a:t>2018/5/19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DC7D1-2287-40D9-B44A-46D8985CA6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36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ingtown.com/micropython/zh/latest/pyboard/library/pyb.I2C.html#pyb-i2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singtown.com/micropython/zh/latest/pyboard/pyboard/tutorial/rep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第十一周学习汇报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林启峰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5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小技巧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利用常量函数计算数值常量的有效位数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函数逻辑：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的有效位数就是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Data</a:t>
            </a:r>
            <a:r>
              <a:rPr lang="zh-CN" altLang="en-US" dirty="0" smtClean="0"/>
              <a:t>在满足值不为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时的右移次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右移次数不为</a:t>
            </a:r>
            <a:r>
              <a:rPr lang="en-US" altLang="zh-CN" dirty="0" smtClean="0"/>
              <a:t>0)</a:t>
            </a:r>
            <a:r>
              <a:rPr lang="zh-CN" altLang="en-US" dirty="0" smtClean="0"/>
              <a:t>，当右移次数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时，则认为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有效位数为</a:t>
            </a:r>
            <a:r>
              <a:rPr lang="en-US" altLang="zh-CN" dirty="0" smtClean="0"/>
              <a:t>1</a:t>
            </a:r>
          </a:p>
          <a:p>
            <a:pPr marL="457200" lvl="1" indent="0">
              <a:buNone/>
            </a:pPr>
            <a:r>
              <a:rPr lang="en-US" altLang="zh-CN" dirty="0" smtClean="0"/>
              <a:t>(</a:t>
            </a:r>
            <a:r>
              <a:rPr lang="zh-CN" altLang="en-US" dirty="0" smtClean="0"/>
              <a:t>通常调用函数的代码，都会将函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数的结果</a:t>
            </a:r>
            <a:r>
              <a:rPr lang="en-US" altLang="zh-CN" dirty="0" smtClean="0"/>
              <a:t>-1</a:t>
            </a:r>
            <a:r>
              <a:rPr lang="zh-CN" altLang="en-US" dirty="0" smtClean="0"/>
              <a:t>，作为向量的大端，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为特殊值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时，如果函数直接返回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，可能会出错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 smtClean="0"/>
              <a:t>由于语法要求，函数的输入端口需要确定向量的位宽，所以在调用和编写此类函数时，要注意输入值溢出的问题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567781"/>
            <a:ext cx="5295900" cy="1800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8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利用常量函数</a:t>
            </a:r>
            <a:r>
              <a:rPr lang="zh-CN" altLang="en-US" dirty="0" smtClean="0"/>
              <a:t>计算字符串常量的长度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函数逻辑：从字符串右边开始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向左，遇到第一个</a:t>
            </a:r>
            <a:r>
              <a:rPr lang="en-US" altLang="zh-CN" dirty="0" smtClean="0"/>
              <a:t>’\0’</a:t>
            </a:r>
            <a:r>
              <a:rPr lang="zh-CN" altLang="en-US" dirty="0" smtClean="0"/>
              <a:t>时循环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的次数即为字符串长度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由于字符串长度一般可以比较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长，如果采用右移法计算字符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长度，可以会增加代码的编译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时间，故采用此法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*建议只将字符串常量用于调试（会浪费逻辑单元，并且综合出来的网表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很难看）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56" y="2533651"/>
            <a:ext cx="6305550" cy="179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5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工具模块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计数器：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以</a:t>
            </a:r>
            <a:r>
              <a:rPr lang="en-US" altLang="zh-CN" dirty="0" smtClean="0"/>
              <a:t>CLK</a:t>
            </a:r>
            <a:r>
              <a:rPr lang="zh-CN" altLang="en-US" dirty="0" smtClean="0"/>
              <a:t>的频率，从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计数到</a:t>
            </a:r>
            <a:r>
              <a:rPr lang="en-US" altLang="zh-CN" dirty="0" smtClean="0"/>
              <a:t>COUNT_TIMES-1</a:t>
            </a:r>
          </a:p>
          <a:p>
            <a:pPr marL="457200" lvl="1" indent="0">
              <a:buNone/>
            </a:pPr>
            <a:r>
              <a:rPr lang="en-US" altLang="zh-CN" dirty="0" smtClean="0"/>
              <a:t>(</a:t>
            </a:r>
            <a:r>
              <a:rPr lang="zh-CN" altLang="en-US" dirty="0"/>
              <a:t>一</a:t>
            </a:r>
            <a:r>
              <a:rPr lang="zh-CN" altLang="en-US" dirty="0" smtClean="0"/>
              <a:t>个计数周期计数</a:t>
            </a:r>
            <a:r>
              <a:rPr lang="en-US" altLang="zh-CN" dirty="0" smtClean="0"/>
              <a:t>COUNT_TIMES</a:t>
            </a:r>
            <a:r>
              <a:rPr lang="zh-CN" altLang="en-US" dirty="0" smtClean="0"/>
              <a:t>次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，周而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复始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 smtClean="0"/>
              <a:t>在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中，容易出现大小差一错误，比如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错将条件操作符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写成</a:t>
            </a:r>
            <a:r>
              <a:rPr lang="en-US" altLang="zh-CN" dirty="0" smtClean="0"/>
              <a:t>&lt;=</a:t>
            </a:r>
            <a:r>
              <a:rPr lang="zh-CN" altLang="en-US" dirty="0" smtClean="0"/>
              <a:t>，比较值差一等，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类似的代码在编写时应该多考虑一会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162175"/>
            <a:ext cx="4257675" cy="2647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1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工具模块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分频器：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将时钟信号分频为目标频率，且占空比尽量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为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的时钟信号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 smtClean="0"/>
              <a:t>通过假设</a:t>
            </a:r>
            <a:r>
              <a:rPr lang="en-US" altLang="zh-CN" dirty="0" smtClean="0"/>
              <a:t>SCALE==2(</a:t>
            </a:r>
            <a:r>
              <a:rPr lang="zh-CN" altLang="en-US" dirty="0" smtClean="0"/>
              <a:t>二分频</a:t>
            </a:r>
            <a:r>
              <a:rPr lang="en-US" altLang="zh-CN" dirty="0" smtClean="0"/>
              <a:t>)</a:t>
            </a:r>
            <a:r>
              <a:rPr lang="zh-CN" altLang="en-US" dirty="0" smtClean="0"/>
              <a:t>来检查是否存在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大小差一错误，如右代码，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的取值只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有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，当</a:t>
            </a:r>
            <a:r>
              <a:rPr lang="en-US" altLang="zh-CN" dirty="0" smtClean="0"/>
              <a:t>count==0</a:t>
            </a:r>
            <a:r>
              <a:rPr lang="zh-CN" altLang="en-US" dirty="0" smtClean="0"/>
              <a:t>时，满足</a:t>
            </a:r>
            <a:r>
              <a:rPr lang="en-US" altLang="zh-CN" dirty="0" smtClean="0"/>
              <a:t>else if</a:t>
            </a:r>
            <a:r>
              <a:rPr lang="zh-CN" altLang="en-US" dirty="0" smtClean="0"/>
              <a:t>分支的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条件，当</a:t>
            </a:r>
            <a:r>
              <a:rPr lang="en-US" altLang="zh-CN" dirty="0" smtClean="0"/>
              <a:t>count==1</a:t>
            </a:r>
            <a:r>
              <a:rPr lang="zh-CN" altLang="en-US" dirty="0" smtClean="0"/>
              <a:t>时，满足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分支的条件，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故逻辑正确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87" y="1825625"/>
            <a:ext cx="3705225" cy="3762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5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工具模块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边沿检测：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 err="1" smtClean="0"/>
                  <a:t>IsPos</a:t>
                </a:r>
                <a:r>
                  <a:rPr lang="zh-CN" altLang="en-US" dirty="0" smtClean="0"/>
                  <a:t>为上升沿输出，</a:t>
                </a:r>
                <a:r>
                  <a:rPr lang="en-US" altLang="zh-CN" dirty="0" err="1" smtClean="0"/>
                  <a:t>IsNeg</a:t>
                </a:r>
                <a:r>
                  <a:rPr lang="zh-CN" altLang="en-US" dirty="0" smtClean="0"/>
                  <a:t>为下降沿输出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若</a:t>
                </a:r>
                <a:r>
                  <a:rPr lang="zh-CN" altLang="en-US" dirty="0" smtClean="0"/>
                  <a:t>前刻</a:t>
                </a:r>
                <a:r>
                  <a:rPr lang="en-US" altLang="zh-CN" dirty="0" smtClean="0"/>
                  <a:t>Data==0</a:t>
                </a:r>
                <a:r>
                  <a:rPr lang="zh-CN" altLang="en-US" dirty="0" smtClean="0"/>
                  <a:t>，此刻</a:t>
                </a:r>
                <a:r>
                  <a:rPr lang="en-US" altLang="zh-CN" dirty="0"/>
                  <a:t>Data</a:t>
                </a:r>
                <a:r>
                  <a:rPr lang="en-US" altLang="zh-CN" dirty="0" smtClean="0"/>
                  <a:t>==1</a:t>
                </a:r>
                <a:r>
                  <a:rPr lang="zh-CN" altLang="en-US" dirty="0" smtClean="0"/>
                  <a:t>，则</a:t>
                </a:r>
                <a:r>
                  <a:rPr lang="en-US" altLang="zh-CN" dirty="0" err="1" smtClean="0"/>
                  <a:t>IsPos</a:t>
                </a:r>
                <a:r>
                  <a:rPr lang="en-US" altLang="zh-CN" dirty="0" smtClean="0"/>
                  <a:t>==1</a:t>
                </a:r>
              </a:p>
              <a:p>
                <a:pPr lvl="1"/>
                <a:r>
                  <a:rPr lang="zh-CN" altLang="en-US" dirty="0"/>
                  <a:t>若前刻</a:t>
                </a:r>
                <a:r>
                  <a:rPr lang="en-US" altLang="zh-CN" dirty="0"/>
                  <a:t>Data</a:t>
                </a:r>
                <a:r>
                  <a:rPr lang="en-US" altLang="zh-CN" dirty="0" smtClean="0"/>
                  <a:t>==1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此刻</a:t>
                </a:r>
                <a:r>
                  <a:rPr lang="en-US" altLang="zh-CN" dirty="0"/>
                  <a:t>Data</a:t>
                </a:r>
                <a:r>
                  <a:rPr lang="en-US" altLang="zh-CN" dirty="0" smtClean="0"/>
                  <a:t>==0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则</a:t>
                </a:r>
                <a:r>
                  <a:rPr lang="en-US" altLang="zh-CN" dirty="0" err="1" smtClean="0"/>
                  <a:t>IsNeg</a:t>
                </a:r>
                <a:r>
                  <a:rPr lang="en-US" altLang="zh-CN" dirty="0" smtClean="0"/>
                  <a:t>==1</a:t>
                </a:r>
              </a:p>
              <a:p>
                <a:pPr marL="457200" lvl="1" indent="0">
                  <a:buNone/>
                </a:pPr>
                <a:r>
                  <a:rPr lang="zh-CN" altLang="en-US" dirty="0" smtClean="0"/>
                  <a:t>此模块可用于检测一组信号的边沿，信号输入与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上下升沿输出通过向量下标一一对应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若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出现边沿的频率小于</a:t>
                </a:r>
                <a:r>
                  <a:rPr lang="en-US" altLang="zh-CN" dirty="0" smtClean="0"/>
                  <a:t>CLK</a:t>
                </a:r>
                <a:r>
                  <a:rPr lang="zh-CN" altLang="en-US" dirty="0" smtClean="0"/>
                  <a:t>的频率，则模块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可正常工作，模块的输出为脉冲波，其脉冲宽度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𝐶𝐿𝐾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690688"/>
            <a:ext cx="3676650" cy="4124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2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工具模块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边沿转脉冲：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当检测到输入信号边沿时，产生一段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宽度为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𝐶𝐿𝐾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脉冲，此模块用于简化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某些信号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如</a:t>
                </a:r>
                <a:r>
                  <a:rPr lang="en-US" altLang="zh-CN" dirty="0" err="1" smtClean="0"/>
                  <a:t>Data_Req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P)</a:t>
                </a:r>
                <a:r>
                  <a:rPr lang="zh-CN" altLang="en-US" dirty="0" smtClean="0"/>
                  <a:t>的输出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此模块可检测一组信号的边沿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若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出现边沿的频率小于</a:t>
                </a:r>
                <a:r>
                  <a:rPr lang="en-US" altLang="zh-CN" dirty="0" smtClean="0"/>
                  <a:t>CLK</a:t>
                </a:r>
                <a:r>
                  <a:rPr lang="zh-CN" altLang="en-US" dirty="0" smtClean="0"/>
                  <a:t>频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率的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倍</m:t>
                    </m:r>
                  </m:oMath>
                </a14:m>
                <a:r>
                  <a:rPr lang="zh-CN" altLang="en-US" dirty="0"/>
                  <a:t>，则模块可正常</a:t>
                </a:r>
                <a:r>
                  <a:rPr lang="zh-CN" altLang="en-US" dirty="0" smtClean="0"/>
                  <a:t>工作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如果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恰好等于</a:t>
                </a:r>
                <a:r>
                  <a:rPr lang="en-US" altLang="zh-CN" dirty="0" smtClean="0"/>
                  <a:t>CLK</a:t>
                </a:r>
                <a:r>
                  <a:rPr lang="zh-CN" altLang="en-US" dirty="0"/>
                  <a:t>频率</a:t>
                </a:r>
                <a:r>
                  <a:rPr lang="zh-CN" altLang="en-US" dirty="0" smtClean="0"/>
                  <a:t>，则</a:t>
                </a:r>
                <a:r>
                  <a:rPr lang="en-US" altLang="zh-CN" dirty="0" smtClean="0"/>
                  <a:t>Pulse</a:t>
                </a:r>
                <a:r>
                  <a:rPr lang="zh-CN" altLang="en-US" dirty="0" smtClean="0"/>
                  <a:t>端口将保持高电平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，实际上只是将</a:t>
                </a:r>
                <a:r>
                  <a:rPr lang="en-US" altLang="zh-CN" dirty="0" err="1" smtClean="0"/>
                  <a:t>edge_detector</a:t>
                </a:r>
                <a:r>
                  <a:rPr lang="zh-CN" altLang="en-US" dirty="0" smtClean="0"/>
                  <a:t>模块的两个输出端口值作了或运算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2438400"/>
            <a:ext cx="5076825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6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/>
              <a:t>从</a:t>
            </a:r>
            <a:r>
              <a:rPr lang="zh-CN" altLang="en-US" dirty="0" smtClean="0"/>
              <a:t>机设计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inout</a:t>
            </a:r>
            <a:r>
              <a:rPr lang="zh-CN" altLang="en-US" dirty="0" smtClean="0"/>
              <a:t>端口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err="1" smtClean="0"/>
              <a:t>inout</a:t>
            </a:r>
            <a:r>
              <a:rPr lang="zh-CN" altLang="en-US" dirty="0" smtClean="0"/>
              <a:t>端口是使用三态门实现的，代码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module </a:t>
            </a:r>
            <a:r>
              <a:rPr lang="en-US" altLang="zh-CN" dirty="0" err="1" smtClean="0"/>
              <a:t>test_module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inout</a:t>
            </a:r>
            <a:r>
              <a:rPr lang="en-US" altLang="zh-CN" dirty="0" smtClean="0"/>
              <a:t> Data);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data_link</a:t>
            </a:r>
            <a:r>
              <a:rPr lang="en-US" altLang="zh-CN" dirty="0" smtClean="0"/>
              <a:t>, </a:t>
            </a:r>
            <a:r>
              <a:rPr lang="en-US" altLang="zh-CN" dirty="0" err="1"/>
              <a:t>data_out</a:t>
            </a:r>
            <a:r>
              <a:rPr lang="en-US" altLang="zh-CN" dirty="0" smtClean="0"/>
              <a:t>;</a:t>
            </a:r>
          </a:p>
          <a:p>
            <a:pPr marL="457200" lvl="1" indent="0">
              <a:buNone/>
            </a:pPr>
            <a:r>
              <a:rPr lang="en-US" altLang="zh-CN" dirty="0" smtClean="0"/>
              <a:t>	assign Data = </a:t>
            </a:r>
            <a:r>
              <a:rPr lang="en-US" altLang="zh-CN" dirty="0" err="1" smtClean="0"/>
              <a:t>data_link</a:t>
            </a:r>
            <a:r>
              <a:rPr lang="en-US" altLang="zh-CN" dirty="0" smtClean="0"/>
              <a:t> ? </a:t>
            </a:r>
            <a:r>
              <a:rPr lang="en-US" altLang="zh-CN" dirty="0" err="1"/>
              <a:t>d</a:t>
            </a:r>
            <a:r>
              <a:rPr lang="en-US" altLang="zh-CN" dirty="0" err="1" smtClean="0"/>
              <a:t>ata_out</a:t>
            </a:r>
            <a:r>
              <a:rPr lang="en-US" altLang="zh-CN" dirty="0" smtClean="0"/>
              <a:t> : ‘</a:t>
            </a:r>
            <a:r>
              <a:rPr lang="en-US" altLang="zh-CN" dirty="0" err="1" smtClean="0"/>
              <a:t>bz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 smtClean="0"/>
              <a:t>endmodule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当</a:t>
            </a:r>
            <a:r>
              <a:rPr lang="en-US" altLang="zh-CN" dirty="0" err="1" smtClean="0"/>
              <a:t>data_link</a:t>
            </a:r>
            <a:r>
              <a:rPr lang="en-US" altLang="zh-CN" dirty="0" smtClean="0"/>
              <a:t> == 1</a:t>
            </a:r>
            <a:r>
              <a:rPr lang="zh-CN" altLang="en-US" dirty="0" smtClean="0"/>
              <a:t>时，输出</a:t>
            </a:r>
            <a:r>
              <a:rPr lang="en-US" altLang="zh-CN" dirty="0" err="1" smtClean="0"/>
              <a:t>data_out</a:t>
            </a:r>
            <a:r>
              <a:rPr lang="zh-CN" altLang="en-US" dirty="0" smtClean="0"/>
              <a:t>的值，当</a:t>
            </a:r>
            <a:r>
              <a:rPr lang="en-US" altLang="zh-CN" dirty="0" err="1" smtClean="0"/>
              <a:t>data_link</a:t>
            </a:r>
            <a:r>
              <a:rPr lang="en-US" altLang="zh-CN" dirty="0" smtClean="0"/>
              <a:t> == 0</a:t>
            </a:r>
            <a:r>
              <a:rPr lang="zh-CN" altLang="en-US" dirty="0" smtClean="0"/>
              <a:t>时，输出高阻态，此时读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可得到输入</a:t>
            </a:r>
            <a:r>
              <a:rPr lang="en-US" altLang="zh-CN" dirty="0" err="1" smtClean="0"/>
              <a:t>data_in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*关于</a:t>
            </a:r>
            <a:r>
              <a:rPr lang="en-US" altLang="zh-CN" b="1" dirty="0" smtClean="0"/>
              <a:t>’</a:t>
            </a:r>
            <a:r>
              <a:rPr lang="en-US" altLang="zh-CN" b="1" dirty="0" err="1" smtClean="0"/>
              <a:t>bz</a:t>
            </a:r>
            <a:r>
              <a:rPr lang="en-US" altLang="zh-CN" dirty="0" smtClean="0"/>
              <a:t>: </a:t>
            </a:r>
            <a:r>
              <a:rPr lang="zh-CN" altLang="en-US" dirty="0" smtClean="0"/>
              <a:t>‘</a:t>
            </a:r>
            <a:r>
              <a:rPr lang="en-US" altLang="zh-CN" dirty="0" err="1" smtClean="0"/>
              <a:t>bz</a:t>
            </a:r>
            <a:r>
              <a:rPr lang="zh-CN" altLang="en-US" dirty="0" smtClean="0"/>
              <a:t>在</a:t>
            </a:r>
            <a:r>
              <a:rPr lang="en-US" altLang="zh-CN" dirty="0" smtClean="0"/>
              <a:t>Verilog2001</a:t>
            </a:r>
            <a:r>
              <a:rPr lang="zh-CN" altLang="en-US" dirty="0" smtClean="0"/>
              <a:t>及以上版本中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缺省宽度会自动扩展为整个位宽范围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但在</a:t>
            </a:r>
            <a:r>
              <a:rPr lang="en-US" altLang="zh-CN" dirty="0" smtClean="0"/>
              <a:t>Verilog1995</a:t>
            </a:r>
            <a:r>
              <a:rPr lang="zh-CN" altLang="en-US" dirty="0" smtClean="0"/>
              <a:t>中，缺省宽度固定为</a:t>
            </a:r>
            <a:r>
              <a:rPr lang="en-US" altLang="zh-CN" dirty="0" smtClean="0"/>
              <a:t>32</a:t>
            </a:r>
            <a:r>
              <a:rPr lang="zh-CN" altLang="en-US" dirty="0" smtClean="0"/>
              <a:t>，高于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位的向量部分会被赋值为</a:t>
            </a:r>
            <a:r>
              <a:rPr lang="en-US" altLang="zh-CN" dirty="0" smtClean="0"/>
              <a:t>0</a:t>
            </a:r>
          </a:p>
        </p:txBody>
      </p:sp>
      <p:sp>
        <p:nvSpPr>
          <p:cNvPr id="4" name="等腰三角形 3"/>
          <p:cNvSpPr/>
          <p:nvPr/>
        </p:nvSpPr>
        <p:spPr>
          <a:xfrm rot="5400000">
            <a:off x="8993079" y="2237173"/>
            <a:ext cx="1060704" cy="9144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8025414" y="2694373"/>
            <a:ext cx="104081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948395" y="240431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data_out</a:t>
            </a:r>
            <a:endParaRPr lang="zh-CN" altLang="en-US" dirty="0"/>
          </a:p>
        </p:txBody>
      </p:sp>
      <p:cxnSp>
        <p:nvCxnSpPr>
          <p:cNvPr id="11" name="直接连接符 10"/>
          <p:cNvCxnSpPr>
            <a:stCxn id="4" idx="1"/>
          </p:cNvCxnSpPr>
          <p:nvPr/>
        </p:nvCxnSpPr>
        <p:spPr>
          <a:xfrm rot="16200000" flipV="1">
            <a:off x="8493374" y="1399139"/>
            <a:ext cx="562099" cy="1498017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943586" y="157205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data_link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520038" y="2587840"/>
            <a:ext cx="213065" cy="2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4" idx="0"/>
            <a:endCxn id="17" idx="1"/>
          </p:cNvCxnSpPr>
          <p:nvPr/>
        </p:nvCxnSpPr>
        <p:spPr>
          <a:xfrm>
            <a:off x="9980631" y="2694373"/>
            <a:ext cx="53940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肘形连接符 21"/>
          <p:cNvCxnSpPr/>
          <p:nvPr/>
        </p:nvCxnSpPr>
        <p:spPr>
          <a:xfrm rot="10800000" flipV="1">
            <a:off x="8025415" y="2698812"/>
            <a:ext cx="2219416" cy="791088"/>
          </a:xfrm>
          <a:prstGeom prst="bentConnector3">
            <a:avLst>
              <a:gd name="adj1" fmla="val -4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0733103" y="2689935"/>
            <a:ext cx="529769" cy="44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697480" y="240317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943586" y="320767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data_in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0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毛刺滤波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毛刺</a:t>
            </a:r>
            <a:r>
              <a:rPr lang="zh-CN" altLang="en-US" dirty="0"/>
              <a:t>噪声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不加</a:t>
            </a:r>
            <a:r>
              <a:rPr lang="en-US" altLang="zh-CN" dirty="0" err="1" smtClean="0"/>
              <a:t>Rs</a:t>
            </a:r>
            <a:r>
              <a:rPr lang="en-US" altLang="zh-CN" dirty="0" smtClean="0"/>
              <a:t>)</a:t>
            </a:r>
            <a:r>
              <a:rPr lang="zh-CN" altLang="en-US" dirty="0" smtClean="0"/>
              <a:t>以及毛刺滤波的效果：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如果在总线上加了</a:t>
            </a:r>
            <a:r>
              <a:rPr lang="en-US" altLang="zh-CN" dirty="0" err="1" smtClean="0"/>
              <a:t>Rs</a:t>
            </a:r>
            <a:r>
              <a:rPr lang="zh-CN" altLang="en-US" dirty="0" smtClean="0"/>
              <a:t>，则毛刺数量将明显减少，但仍有少量毛刺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毛刺滤波的必要性：</a:t>
            </a:r>
            <a:r>
              <a:rPr lang="en-US" altLang="zh-CN" dirty="0"/>
              <a:t> </a:t>
            </a:r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协议的要求、可简化</a:t>
            </a:r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从机模块的逻辑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毛刺滤波逻辑：若检测到一段时间内输入信号的电平不变，则改变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输出信号的电平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2714625"/>
            <a:ext cx="87058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毛刺</a:t>
            </a:r>
            <a:r>
              <a:rPr lang="zh-CN" altLang="en-US" dirty="0" smtClean="0"/>
              <a:t>滤波的代码</a:t>
            </a:r>
            <a:endParaRPr lang="en-US" altLang="zh-CN" dirty="0"/>
          </a:p>
          <a:p>
            <a:pPr lvl="1"/>
            <a:r>
              <a:rPr lang="zh-CN" altLang="en-US" dirty="0" smtClean="0"/>
              <a:t>参数解释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2"/>
            <a:r>
              <a:rPr lang="en-US" altLang="zh-CN" dirty="0" smtClean="0"/>
              <a:t>F</a:t>
            </a:r>
            <a:r>
              <a:rPr lang="en-US" altLang="zh-CN" dirty="0"/>
              <a:t>REQ_THRESHOLH: </a:t>
            </a:r>
            <a:r>
              <a:rPr lang="zh-CN" altLang="en-US" dirty="0"/>
              <a:t>频率阈值</a:t>
            </a:r>
            <a:r>
              <a:rPr lang="en-US" altLang="zh-CN" dirty="0"/>
              <a:t>, </a:t>
            </a:r>
            <a:r>
              <a:rPr lang="zh-CN" altLang="en-US" dirty="0"/>
              <a:t>大于等于此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频率的信号将被视为</a:t>
            </a:r>
            <a:r>
              <a:rPr lang="zh-CN" altLang="en-US" dirty="0" smtClean="0"/>
              <a:t>毛刺，默认值为</a:t>
            </a:r>
            <a:r>
              <a:rPr lang="en-US" altLang="zh-CN" dirty="0" smtClean="0"/>
              <a:t>CLK_F-</a:t>
            </a:r>
          </a:p>
          <a:p>
            <a:pPr marL="914400" lvl="2" indent="0">
              <a:buNone/>
            </a:pPr>
            <a:r>
              <a:rPr lang="en-US" altLang="zh-CN" dirty="0" smtClean="0"/>
              <a:t>REQ</a:t>
            </a:r>
            <a:endParaRPr lang="en-US" altLang="zh-CN" dirty="0"/>
          </a:p>
          <a:p>
            <a:pPr lvl="2"/>
            <a:r>
              <a:rPr lang="en-US" altLang="zh-CN" dirty="0" smtClean="0"/>
              <a:t>CLK_FREQ: CLK</a:t>
            </a:r>
            <a:r>
              <a:rPr lang="zh-CN" altLang="en-US" dirty="0" smtClean="0"/>
              <a:t>端口的信号频率，默认值为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 smtClean="0"/>
              <a:t>GCLK_FREQ(50M)</a:t>
            </a:r>
            <a:endParaRPr lang="en-US" altLang="zh-CN" dirty="0"/>
          </a:p>
          <a:p>
            <a:pPr lvl="1"/>
            <a:r>
              <a:rPr lang="zh-CN" altLang="en-US" dirty="0" smtClean="0"/>
              <a:t>代码检查</a:t>
            </a:r>
            <a:r>
              <a:rPr lang="en-US" altLang="zh-CN" dirty="0" smtClean="0"/>
              <a:t>:</a:t>
            </a:r>
          </a:p>
          <a:p>
            <a:pPr lvl="2"/>
            <a:r>
              <a:rPr lang="zh-CN" altLang="en-US" dirty="0" smtClean="0"/>
              <a:t>当参数为特殊情况</a:t>
            </a:r>
            <a:r>
              <a:rPr lang="en-US" altLang="zh-CN" dirty="0" smtClean="0"/>
              <a:t>(</a:t>
            </a:r>
            <a:r>
              <a:rPr lang="zh-CN" altLang="en-US" dirty="0" smtClean="0"/>
              <a:t>毛刺阈值频率</a:t>
            </a:r>
            <a:r>
              <a:rPr lang="en-US" altLang="zh-CN" dirty="0" smtClean="0"/>
              <a:t>==</a:t>
            </a:r>
            <a:r>
              <a:rPr lang="zh-CN" altLang="en-US" dirty="0" smtClean="0"/>
              <a:t>时钟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频率</a:t>
            </a:r>
            <a:r>
              <a:rPr lang="en-US" altLang="zh-CN" dirty="0" smtClean="0"/>
              <a:t>)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COUNT_TIMES==1</a:t>
            </a:r>
            <a:r>
              <a:rPr lang="zh-CN" altLang="en-US" dirty="0" smtClean="0"/>
              <a:t>，所综合电路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可正常工作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027906"/>
            <a:ext cx="4343400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56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查看状态机的状态转换图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点击菜单</a:t>
            </a:r>
            <a:r>
              <a:rPr lang="en-US" altLang="zh-CN" dirty="0" smtClean="0"/>
              <a:t>Tools-&gt;Netlist Viewer</a:t>
            </a:r>
          </a:p>
          <a:p>
            <a:pPr marL="457200" lvl="1" indent="0">
              <a:buNone/>
            </a:pPr>
            <a:r>
              <a:rPr lang="en-US" altLang="zh-CN" dirty="0" smtClean="0"/>
              <a:t>-&gt;State Machine Viewer</a:t>
            </a:r>
            <a:r>
              <a:rPr lang="zh-CN" altLang="en-US" dirty="0" smtClean="0"/>
              <a:t>，打开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状态机查看器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在</a:t>
            </a:r>
            <a:r>
              <a:rPr lang="en-US" altLang="zh-CN" dirty="0"/>
              <a:t>S</a:t>
            </a:r>
            <a:r>
              <a:rPr lang="en-US" altLang="zh-CN" dirty="0" smtClean="0"/>
              <a:t>tate Machine</a:t>
            </a:r>
            <a:r>
              <a:rPr lang="zh-CN" altLang="en-US" dirty="0" smtClean="0"/>
              <a:t>中选择</a:t>
            </a:r>
            <a:r>
              <a:rPr lang="en-US" altLang="zh-CN" dirty="0" err="1" smtClean="0"/>
              <a:t>iic_slave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模块的状态机，可以观察到该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模块的状态转换图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在状态表中</a:t>
            </a:r>
            <a:r>
              <a:rPr lang="en-US" altLang="zh-CN" dirty="0" smtClean="0"/>
              <a:t>Transitions</a:t>
            </a:r>
            <a:r>
              <a:rPr lang="zh-CN" altLang="en-US" dirty="0" smtClean="0"/>
              <a:t>选项卡下，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Source State</a:t>
            </a:r>
            <a:r>
              <a:rPr lang="zh-CN" altLang="en-US" dirty="0" smtClean="0"/>
              <a:t>表示源状态，</a:t>
            </a:r>
            <a:r>
              <a:rPr lang="en-US" altLang="zh-CN" dirty="0" err="1" smtClean="0"/>
              <a:t>Desti</a:t>
            </a:r>
            <a:r>
              <a:rPr lang="en-US" altLang="zh-CN" dirty="0" smtClean="0"/>
              <a:t>-</a:t>
            </a:r>
          </a:p>
          <a:p>
            <a:pPr marL="457200" lvl="1" indent="0">
              <a:buNone/>
            </a:pPr>
            <a:r>
              <a:rPr lang="en-US" altLang="zh-CN" dirty="0" smtClean="0"/>
              <a:t>nation State</a:t>
            </a:r>
            <a:r>
              <a:rPr lang="zh-CN" altLang="en-US" dirty="0" smtClean="0"/>
              <a:t>表示目标状态，</a:t>
            </a:r>
            <a:r>
              <a:rPr lang="en-US" altLang="zh-CN" dirty="0" smtClean="0"/>
              <a:t>Con-</a:t>
            </a:r>
          </a:p>
          <a:p>
            <a:pPr marL="457200" lvl="1" indent="0">
              <a:buNone/>
            </a:pPr>
            <a:r>
              <a:rPr lang="en-US" altLang="zh-CN" dirty="0" err="1" smtClean="0"/>
              <a:t>Dition</a:t>
            </a:r>
            <a:r>
              <a:rPr lang="zh-CN" altLang="en-US" dirty="0" smtClean="0"/>
              <a:t>表示转移条件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59" y="2040312"/>
            <a:ext cx="4231341" cy="2646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5" y="1412943"/>
            <a:ext cx="4869107" cy="3901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1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FPGA-I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 Slave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从机编写及调试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5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ic_slave</a:t>
            </a:r>
            <a:r>
              <a:rPr lang="zh-CN" altLang="en-US" dirty="0" smtClean="0"/>
              <a:t>模块总览：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状态机仅在三种状态间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空闲，数据，响应</a:t>
            </a:r>
            <a:r>
              <a:rPr lang="en-US" altLang="zh-CN" dirty="0" smtClean="0"/>
              <a:t>)</a:t>
            </a:r>
            <a:r>
              <a:rPr lang="zh-CN" altLang="en-US" dirty="0" smtClean="0"/>
              <a:t>转移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在任何状态下，若满足</a:t>
            </a:r>
            <a:r>
              <a:rPr lang="en-US" altLang="zh-CN" dirty="0" smtClean="0"/>
              <a:t>S</a:t>
            </a:r>
            <a:r>
              <a:rPr lang="zh-CN" altLang="en-US" dirty="0" smtClean="0"/>
              <a:t>或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的条件，则转移到数据或空闲状态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glitch_filter</a:t>
            </a:r>
            <a:r>
              <a:rPr lang="zh-CN" altLang="en-US" dirty="0" smtClean="0"/>
              <a:t>对</a:t>
            </a:r>
            <a:r>
              <a:rPr lang="en-US" altLang="zh-CN" dirty="0" smtClean="0"/>
              <a:t>SDA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SCL</a:t>
            </a:r>
            <a:r>
              <a:rPr lang="zh-CN" altLang="en-US" dirty="0" smtClean="0"/>
              <a:t>进行毛刺滤波，输出</a:t>
            </a:r>
            <a:r>
              <a:rPr lang="en-US" altLang="zh-CN" dirty="0" err="1" smtClean="0"/>
              <a:t>sda_in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scl_in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通过检测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的边沿，进行数据发送、接收和状态转移</a:t>
            </a:r>
            <a:endParaRPr lang="en-US" altLang="zh-CN" dirty="0" smtClean="0"/>
          </a:p>
          <a:p>
            <a:pPr lvl="1"/>
            <a:r>
              <a:rPr lang="zh-CN" altLang="en-US" dirty="0"/>
              <a:t>使用边沿转脉冲，通过反转</a:t>
            </a:r>
            <a:r>
              <a:rPr lang="en-US" altLang="zh-CN" dirty="0" err="1"/>
              <a:t>read_req_t</a:t>
            </a:r>
            <a:r>
              <a:rPr lang="zh-CN" altLang="en-US" dirty="0"/>
              <a:t>、</a:t>
            </a:r>
            <a:r>
              <a:rPr lang="en-US" altLang="zh-CN" dirty="0" err="1"/>
              <a:t>byte_tc_t</a:t>
            </a:r>
            <a:r>
              <a:rPr lang="zh-CN" altLang="en-US" dirty="0"/>
              <a:t>输出</a:t>
            </a:r>
            <a:r>
              <a:rPr lang="en-US" altLang="zh-CN" dirty="0" err="1"/>
              <a:t>Read_Req</a:t>
            </a:r>
            <a:r>
              <a:rPr lang="zh-CN" altLang="en-US" dirty="0"/>
              <a:t>、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Byte_TC</a:t>
            </a:r>
            <a:r>
              <a:rPr lang="zh-CN" altLang="en-US" dirty="0"/>
              <a:t>脉冲信号</a:t>
            </a:r>
            <a:endParaRPr lang="en-US" altLang="zh-CN" dirty="0"/>
          </a:p>
          <a:p>
            <a:pPr lvl="1"/>
            <a:r>
              <a:rPr lang="zh-CN" altLang="en-US" dirty="0" smtClean="0"/>
              <a:t>将当前数据帧在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状态下接收到的第一个字节定义为帧头，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按照接收普通数据的时序接收完帧头后，再判断地址是否满足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要求</a:t>
            </a:r>
            <a:r>
              <a:rPr lang="en-US" altLang="zh-CN" dirty="0" smtClean="0"/>
              <a:t>(</a:t>
            </a:r>
            <a:r>
              <a:rPr lang="zh-CN" altLang="en-US" dirty="0" smtClean="0"/>
              <a:t>地址与设备地址相同，或为广播地址</a:t>
            </a:r>
            <a:r>
              <a:rPr lang="en-US" altLang="zh-CN" dirty="0" smtClean="0"/>
              <a:t>)</a:t>
            </a:r>
            <a:r>
              <a:rPr lang="zh-CN" altLang="en-US" dirty="0" smtClean="0"/>
              <a:t>以及控制数据传输方向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294" y="0"/>
            <a:ext cx="1903706" cy="6862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78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iic_slave</a:t>
            </a:r>
            <a:r>
              <a:rPr lang="zh-CN" altLang="en-US" dirty="0" smtClean="0"/>
              <a:t>模块参数及端口声明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DEVICE_ADDR: </a:t>
            </a:r>
            <a:r>
              <a:rPr lang="en-US" altLang="zh-CN" dirty="0" err="1" smtClean="0"/>
              <a:t>iic_slave</a:t>
            </a:r>
            <a:r>
              <a:rPr lang="zh-CN" altLang="en-US" dirty="0" smtClean="0"/>
              <a:t>实例的设备地址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CLK: </a:t>
            </a:r>
            <a:r>
              <a:rPr lang="zh-CN" altLang="en-US" dirty="0" smtClean="0"/>
              <a:t>时钟信号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RSTn</a:t>
            </a:r>
            <a:r>
              <a:rPr lang="en-US" altLang="zh-CN" dirty="0" smtClean="0"/>
              <a:t>: </a:t>
            </a:r>
            <a:r>
              <a:rPr lang="zh-CN" altLang="en-US" dirty="0" smtClean="0"/>
              <a:t>复位信号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SCL: </a:t>
            </a:r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SCL</a:t>
            </a:r>
            <a:r>
              <a:rPr lang="zh-CN" altLang="en-US" dirty="0" smtClean="0"/>
              <a:t>总线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SDA: 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SDA</a:t>
            </a:r>
            <a:r>
              <a:rPr lang="zh-CN" altLang="en-US" dirty="0" smtClean="0"/>
              <a:t>总线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Data_In</a:t>
            </a:r>
            <a:r>
              <a:rPr lang="en-US" altLang="zh-CN" dirty="0" smtClean="0"/>
              <a:t>: </a:t>
            </a:r>
            <a:r>
              <a:rPr lang="zh-CN" altLang="en-US" dirty="0" smtClean="0"/>
              <a:t>数据输入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iic_slave</a:t>
            </a:r>
            <a:r>
              <a:rPr lang="zh-CN" altLang="en-US" dirty="0" smtClean="0"/>
              <a:t>将发送到总线上的值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Data_Out</a:t>
            </a:r>
            <a:r>
              <a:rPr lang="en-US" altLang="zh-CN" dirty="0" smtClean="0"/>
              <a:t>: </a:t>
            </a:r>
            <a:r>
              <a:rPr lang="zh-CN" altLang="en-US" dirty="0" smtClean="0"/>
              <a:t>数据输出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iic_slave</a:t>
            </a:r>
            <a:r>
              <a:rPr lang="zh-CN" altLang="en-US" dirty="0" smtClean="0"/>
              <a:t>已从总线上接收的值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Read_Req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读取请求</a:t>
            </a:r>
            <a:r>
              <a:rPr lang="en-US" altLang="zh-CN" dirty="0" smtClean="0"/>
              <a:t>, </a:t>
            </a:r>
            <a:r>
              <a:rPr lang="en-US" altLang="zh-CN" dirty="0" err="1"/>
              <a:t>iic_slave</a:t>
            </a:r>
            <a:r>
              <a:rPr lang="zh-CN" altLang="en-US" dirty="0" smtClean="0"/>
              <a:t>请求将</a:t>
            </a:r>
            <a:r>
              <a:rPr lang="en-US" altLang="zh-CN" dirty="0" err="1" smtClean="0"/>
              <a:t>Data_In</a:t>
            </a:r>
            <a:r>
              <a:rPr lang="zh-CN" altLang="en-US" dirty="0" smtClean="0"/>
              <a:t>准备好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Byte_TC</a:t>
            </a:r>
            <a:r>
              <a:rPr lang="en-US" altLang="zh-CN" dirty="0" smtClean="0"/>
              <a:t>: </a:t>
            </a:r>
            <a:r>
              <a:rPr lang="zh-CN" altLang="en-US" dirty="0" smtClean="0"/>
              <a:t>字节传输完成，</a:t>
            </a:r>
            <a:r>
              <a:rPr lang="en-US" altLang="zh-CN" dirty="0" err="1" smtClean="0"/>
              <a:t>iic_slave</a:t>
            </a:r>
            <a:r>
              <a:rPr lang="zh-CN" altLang="en-US" dirty="0" smtClean="0"/>
              <a:t>已将</a:t>
            </a:r>
            <a:r>
              <a:rPr lang="en-US" altLang="zh-CN" dirty="0" err="1" smtClean="0"/>
              <a:t>Data_Out</a:t>
            </a:r>
            <a:r>
              <a:rPr lang="zh-CN" altLang="en-US" dirty="0" smtClean="0"/>
              <a:t>准备好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2474539"/>
            <a:ext cx="26765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iic_slave</a:t>
            </a:r>
            <a:r>
              <a:rPr lang="zh-CN" altLang="en-US" dirty="0" smtClean="0"/>
              <a:t>模块局部参数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TRUE, FALSE: </a:t>
            </a:r>
            <a:r>
              <a:rPr lang="zh-CN" altLang="en-US" dirty="0"/>
              <a:t>布尔</a:t>
            </a:r>
            <a:r>
              <a:rPr lang="zh-CN" altLang="en-US" dirty="0" smtClean="0"/>
              <a:t>值常量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S_IDLE(</a:t>
            </a:r>
            <a:r>
              <a:rPr lang="zh-CN" altLang="en-US" dirty="0" smtClean="0"/>
              <a:t>空闲状态</a:t>
            </a:r>
            <a:r>
              <a:rPr lang="en-US" altLang="zh-CN" dirty="0" smtClean="0"/>
              <a:t>), S_DATA(</a:t>
            </a:r>
            <a:r>
              <a:rPr lang="zh-CN" altLang="en-US" dirty="0" smtClean="0"/>
              <a:t>数据状态</a:t>
            </a:r>
            <a:r>
              <a:rPr lang="en-US" altLang="zh-CN" dirty="0" smtClean="0"/>
              <a:t>), </a:t>
            </a:r>
          </a:p>
          <a:p>
            <a:pPr marL="457200" lvl="1" indent="0">
              <a:buNone/>
            </a:pPr>
            <a:r>
              <a:rPr lang="en-US" altLang="zh-CN" dirty="0" smtClean="0"/>
              <a:t>S_ACK(</a:t>
            </a:r>
            <a:r>
              <a:rPr lang="zh-CN" altLang="en-US" dirty="0" smtClean="0"/>
              <a:t>响应状态</a:t>
            </a:r>
            <a:r>
              <a:rPr lang="en-US" altLang="zh-CN" dirty="0" smtClean="0"/>
              <a:t>): </a:t>
            </a:r>
            <a:r>
              <a:rPr lang="zh-CN" altLang="en-US" dirty="0" smtClean="0"/>
              <a:t>状态机状态值，采用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 smtClean="0"/>
              <a:t>采用二进制编码</a:t>
            </a:r>
            <a:r>
              <a:rPr lang="en-US" altLang="zh-CN" dirty="0" smtClean="0"/>
              <a:t>(</a:t>
            </a:r>
            <a:r>
              <a:rPr lang="zh-CN" altLang="en-US" dirty="0" smtClean="0"/>
              <a:t>除此之外，还可使用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格雷</a:t>
            </a:r>
            <a:r>
              <a:rPr lang="zh-CN" altLang="en-US" dirty="0" smtClean="0"/>
              <a:t>码和独热码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DATA_DIR_MASTER_OUT(</a:t>
            </a:r>
            <a:r>
              <a:rPr lang="zh-CN" altLang="en-US" dirty="0"/>
              <a:t>数据</a:t>
            </a:r>
            <a:r>
              <a:rPr lang="zh-CN" altLang="en-US" dirty="0" smtClean="0"/>
              <a:t>方向</a:t>
            </a:r>
            <a:r>
              <a:rPr lang="en-US" altLang="zh-CN" dirty="0" smtClean="0"/>
              <a:t>-</a:t>
            </a:r>
          </a:p>
          <a:p>
            <a:pPr marL="457200" lvl="1" indent="0">
              <a:buNone/>
            </a:pPr>
            <a:r>
              <a:rPr lang="zh-CN" altLang="en-US" dirty="0" smtClean="0"/>
              <a:t>主机输出</a:t>
            </a:r>
            <a:r>
              <a:rPr lang="en-US" altLang="zh-CN" dirty="0" smtClean="0"/>
              <a:t>), DATA_DIR_MASTER_IN(</a:t>
            </a:r>
            <a:r>
              <a:rPr lang="zh-CN" altLang="en-US" dirty="0" smtClean="0"/>
              <a:t>数据方向</a:t>
            </a:r>
            <a:r>
              <a:rPr lang="en-US" altLang="zh-CN" dirty="0" smtClean="0"/>
              <a:t>-</a:t>
            </a:r>
            <a:r>
              <a:rPr lang="zh-CN" altLang="en-US" dirty="0" smtClean="0"/>
              <a:t>主机输入</a:t>
            </a:r>
            <a:r>
              <a:rPr lang="en-US" altLang="zh-CN" dirty="0" smtClean="0"/>
              <a:t>): </a:t>
            </a:r>
            <a:r>
              <a:rPr lang="zh-CN" altLang="en-US" dirty="0" smtClean="0"/>
              <a:t>数据传输方向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LINK_IN(</a:t>
            </a:r>
            <a:r>
              <a:rPr lang="en-US" altLang="zh-CN" dirty="0" err="1" smtClean="0"/>
              <a:t>inout</a:t>
            </a:r>
            <a:r>
              <a:rPr lang="zh-CN" altLang="en-US" dirty="0" smtClean="0"/>
              <a:t>端口输入</a:t>
            </a:r>
            <a:r>
              <a:rPr lang="en-US" altLang="zh-CN" dirty="0" smtClean="0"/>
              <a:t>), LINK_OUT(</a:t>
            </a:r>
            <a:r>
              <a:rPr lang="en-US" altLang="zh-CN" dirty="0" err="1" smtClean="0"/>
              <a:t>inout</a:t>
            </a:r>
            <a:r>
              <a:rPr lang="zh-CN" altLang="en-US" dirty="0" smtClean="0"/>
              <a:t>端口输出</a:t>
            </a:r>
            <a:r>
              <a:rPr lang="en-US" altLang="zh-CN" dirty="0" smtClean="0"/>
              <a:t>): </a:t>
            </a:r>
            <a:r>
              <a:rPr lang="zh-CN" altLang="en-US" dirty="0" smtClean="0"/>
              <a:t>三态门输出使能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55" y="2434936"/>
            <a:ext cx="44291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err="1"/>
              <a:t>iic_slave</a:t>
            </a:r>
            <a:r>
              <a:rPr lang="zh-CN" altLang="en-US" dirty="0" smtClean="0"/>
              <a:t>模块变量声明、数据流和底层模块实例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scl_link</a:t>
            </a:r>
            <a:r>
              <a:rPr lang="en-US" altLang="zh-CN" dirty="0" smtClean="0"/>
              <a:t>: SCL</a:t>
            </a:r>
            <a:r>
              <a:rPr lang="zh-CN" altLang="en-US" dirty="0" smtClean="0"/>
              <a:t>端口输出使能，取值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 smtClean="0"/>
              <a:t>LINK_IN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LINK_OUT</a:t>
            </a:r>
          </a:p>
          <a:p>
            <a:pPr lvl="1"/>
            <a:r>
              <a:rPr lang="en-US" altLang="zh-CN" dirty="0" err="1" smtClean="0"/>
              <a:t>sda_link</a:t>
            </a:r>
            <a:r>
              <a:rPr lang="en-US" altLang="zh-CN" dirty="0" smtClean="0"/>
              <a:t>: SDA</a:t>
            </a:r>
            <a:r>
              <a:rPr lang="zh-CN" altLang="en-US" dirty="0" smtClean="0"/>
              <a:t>端口输出使能</a:t>
            </a:r>
            <a:r>
              <a:rPr lang="zh-CN" altLang="en-US" dirty="0"/>
              <a:t>，取值</a:t>
            </a:r>
            <a:endParaRPr lang="en-US" altLang="zh-CN" dirty="0"/>
          </a:p>
          <a:p>
            <a:pPr lvl="1"/>
            <a:r>
              <a:rPr lang="zh-CN" altLang="en-US" dirty="0"/>
              <a:t>为</a:t>
            </a:r>
            <a:r>
              <a:rPr lang="en-US" altLang="zh-CN" dirty="0"/>
              <a:t>LINK_IN</a:t>
            </a:r>
            <a:r>
              <a:rPr lang="zh-CN" altLang="en-US" dirty="0"/>
              <a:t>、</a:t>
            </a:r>
            <a:r>
              <a:rPr lang="en-US" altLang="zh-CN" dirty="0" smtClean="0"/>
              <a:t>LINK_OUT</a:t>
            </a:r>
          </a:p>
          <a:p>
            <a:pPr lvl="1"/>
            <a:r>
              <a:rPr lang="en-US" altLang="zh-CN" dirty="0" err="1" smtClean="0"/>
              <a:t>byte_tc_t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p_t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read_req_t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用于产生脉冲信号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edge_to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_pulse</a:t>
            </a:r>
            <a:r>
              <a:rPr lang="zh-CN" altLang="en-US" dirty="0" smtClean="0"/>
              <a:t>检测这三个变量的边沿，用于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简化脉冲输出逻辑</a:t>
            </a:r>
            <a:r>
              <a:rPr lang="en-US" altLang="zh-CN" dirty="0" smtClean="0"/>
              <a:t>(</a:t>
            </a:r>
            <a:r>
              <a:rPr lang="zh-CN" altLang="en-US" dirty="0" smtClean="0"/>
              <a:t>举例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在过程块中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编写代码</a:t>
            </a:r>
            <a:r>
              <a:rPr lang="en-US" altLang="zh-CN" dirty="0" err="1" smtClean="0"/>
              <a:t>byte_tc_t</a:t>
            </a:r>
            <a:r>
              <a:rPr lang="en-US" altLang="zh-CN" dirty="0" smtClean="0"/>
              <a:t> &lt;= ~</a:t>
            </a:r>
            <a:r>
              <a:rPr lang="en-US" altLang="zh-CN" dirty="0" err="1" smtClean="0"/>
              <a:t>byte_tc_t</a:t>
            </a:r>
            <a:r>
              <a:rPr lang="zh-CN" altLang="en-US" dirty="0" smtClean="0"/>
              <a:t>即可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令</a:t>
            </a:r>
            <a:r>
              <a:rPr lang="en-US" altLang="zh-CN" dirty="0" smtClean="0"/>
              <a:t>Byte</a:t>
            </a:r>
            <a:r>
              <a:rPr lang="zh-CN" altLang="en-US" dirty="0" smtClean="0"/>
              <a:t>端口输出一段脉冲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state: </a:t>
            </a:r>
            <a:r>
              <a:rPr lang="zh-CN" altLang="en-US" dirty="0" smtClean="0"/>
              <a:t>状态机的当前状态，取值为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S_IDLE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S_DATA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S_ACK</a:t>
            </a:r>
          </a:p>
          <a:p>
            <a:pPr lvl="1"/>
            <a:r>
              <a:rPr lang="en-US" altLang="zh-CN" dirty="0" err="1" smtClean="0"/>
              <a:t>is_frame_header_receieved</a:t>
            </a:r>
            <a:r>
              <a:rPr lang="en-US" altLang="zh-CN" dirty="0" smtClean="0"/>
              <a:t>:</a:t>
            </a:r>
            <a:r>
              <a:rPr lang="zh-CN" altLang="en-US" dirty="0" smtClean="0"/>
              <a:t>帧头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是否已接收，用于区别当前接</a:t>
            </a:r>
            <a:r>
              <a:rPr lang="zh-CN" altLang="en-US" dirty="0"/>
              <a:t>已</a:t>
            </a:r>
            <a:r>
              <a:rPr lang="zh-CN" altLang="en-US" dirty="0" smtClean="0"/>
              <a:t>收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到的八位数据为帧头还是普通数据，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取值为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FALSE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73" y="2291556"/>
            <a:ext cx="66389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iic_slave</a:t>
            </a:r>
            <a:r>
              <a:rPr lang="zh-CN" altLang="en-US" dirty="0"/>
              <a:t>模块变量声明、数据流和底层模块实例</a:t>
            </a:r>
            <a:endParaRPr lang="en-US" altLang="zh-CN" dirty="0"/>
          </a:p>
          <a:p>
            <a:pPr lvl="1"/>
            <a:r>
              <a:rPr lang="en-US" altLang="zh-CN" dirty="0" err="1" smtClean="0"/>
              <a:t>is_frame_first_ack</a:t>
            </a:r>
            <a:r>
              <a:rPr lang="en-US" altLang="zh-CN" dirty="0" smtClean="0"/>
              <a:t>: </a:t>
            </a:r>
            <a:r>
              <a:rPr lang="zh-CN" altLang="en-US" dirty="0" smtClean="0"/>
              <a:t>是否为该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帧下首此进入</a:t>
            </a:r>
            <a:r>
              <a:rPr lang="en-US" altLang="zh-CN" dirty="0" err="1" smtClean="0"/>
              <a:t>ack</a:t>
            </a:r>
            <a:r>
              <a:rPr lang="zh-CN" altLang="en-US" dirty="0" smtClean="0"/>
              <a:t>状态，取值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为</a:t>
            </a:r>
            <a:r>
              <a:rPr lang="en-US" altLang="zh-CN" dirty="0"/>
              <a:t>TRUE</a:t>
            </a:r>
            <a:r>
              <a:rPr lang="zh-CN" altLang="en-US" dirty="0"/>
              <a:t>或</a:t>
            </a:r>
            <a:r>
              <a:rPr lang="en-US" altLang="zh-CN" dirty="0" smtClean="0"/>
              <a:t>FALSE</a:t>
            </a:r>
          </a:p>
          <a:p>
            <a:pPr lvl="1"/>
            <a:r>
              <a:rPr lang="en-US" altLang="zh-CN" dirty="0" err="1" smtClean="0"/>
              <a:t>is_ack_first_negedge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scl</a:t>
            </a:r>
            <a:r>
              <a:rPr lang="zh-CN" altLang="en-US" dirty="0" smtClean="0"/>
              <a:t>是否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在当前</a:t>
            </a:r>
            <a:r>
              <a:rPr lang="en-US" altLang="zh-CN" dirty="0" err="1" smtClean="0"/>
              <a:t>ack</a:t>
            </a:r>
            <a:r>
              <a:rPr lang="zh-CN" altLang="en-US" dirty="0" smtClean="0"/>
              <a:t>状态下出现首个下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降沿</a:t>
            </a:r>
            <a:r>
              <a:rPr lang="zh-CN" altLang="en-US" dirty="0"/>
              <a:t>，</a:t>
            </a:r>
            <a:r>
              <a:rPr lang="zh-CN" altLang="en-US" dirty="0" smtClean="0"/>
              <a:t>取值为</a:t>
            </a:r>
            <a:r>
              <a:rPr lang="en-US" altLang="zh-CN" dirty="0"/>
              <a:t>TRUE</a:t>
            </a:r>
            <a:r>
              <a:rPr lang="zh-CN" altLang="en-US" dirty="0"/>
              <a:t>或</a:t>
            </a:r>
            <a:r>
              <a:rPr lang="en-US" altLang="zh-CN" dirty="0" smtClean="0"/>
              <a:t>FALSE</a:t>
            </a:r>
          </a:p>
          <a:p>
            <a:pPr lvl="1"/>
            <a:r>
              <a:rPr lang="en-US" altLang="zh-CN" dirty="0" err="1" smtClean="0"/>
              <a:t>data_dir</a:t>
            </a:r>
            <a:r>
              <a:rPr lang="en-US" altLang="zh-CN" dirty="0" smtClean="0"/>
              <a:t>: </a:t>
            </a:r>
            <a:r>
              <a:rPr lang="zh-CN" altLang="en-US" dirty="0" smtClean="0"/>
              <a:t>数据传输方向，取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值为</a:t>
            </a:r>
            <a:r>
              <a:rPr lang="en-US" altLang="zh-CN" dirty="0" smtClean="0"/>
              <a:t>DATA_DIR_MASTER_OUT</a:t>
            </a:r>
          </a:p>
          <a:p>
            <a:pPr marL="457200" lvl="1" indent="0">
              <a:buNone/>
            </a:pPr>
            <a:r>
              <a:rPr lang="zh-CN" altLang="en-US" dirty="0" smtClean="0"/>
              <a:t>或</a:t>
            </a:r>
            <a:r>
              <a:rPr lang="en-US" altLang="zh-CN" dirty="0" smtClean="0"/>
              <a:t>DATA_DIR_MASTER_IN</a:t>
            </a:r>
          </a:p>
          <a:p>
            <a:pPr lvl="1"/>
            <a:r>
              <a:rPr lang="en-US" altLang="zh-CN" dirty="0" err="1" smtClean="0"/>
              <a:t>data_buffer</a:t>
            </a:r>
            <a:r>
              <a:rPr lang="en-US" altLang="zh-CN" dirty="0" smtClean="0"/>
              <a:t>: DATA</a:t>
            </a:r>
            <a:r>
              <a:rPr lang="zh-CN" altLang="en-US" dirty="0" smtClean="0"/>
              <a:t>状态下用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于接收数据的缓冲器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使模块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在下一次接收到完整的八位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数据前</a:t>
            </a:r>
            <a:r>
              <a:rPr lang="en-US" altLang="zh-CN" dirty="0" smtClean="0"/>
              <a:t>,</a:t>
            </a:r>
            <a:r>
              <a:rPr lang="zh-CN" altLang="en-US" dirty="0" smtClean="0"/>
              <a:t>保持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寄存器的输出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73" y="2291556"/>
            <a:ext cx="66389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iic_slave</a:t>
            </a:r>
            <a:r>
              <a:rPr lang="zh-CN" altLang="en-US" dirty="0"/>
              <a:t>模块变量声明、数据流和底层模块实例</a:t>
            </a:r>
            <a:endParaRPr lang="en-US" altLang="zh-CN" dirty="0"/>
          </a:p>
          <a:p>
            <a:r>
              <a:rPr lang="en-US" altLang="zh-CN" dirty="0" err="1"/>
              <a:t>d</a:t>
            </a:r>
            <a:r>
              <a:rPr lang="en-US" altLang="zh-CN" dirty="0" err="1" smtClean="0"/>
              <a:t>ata_crnt_bit</a:t>
            </a:r>
            <a:r>
              <a:rPr lang="en-US" altLang="zh-CN" dirty="0" smtClean="0"/>
              <a:t>: </a:t>
            </a:r>
            <a:r>
              <a:rPr lang="zh-CN" altLang="en-US" dirty="0" smtClean="0"/>
              <a:t>当前欲接收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的数据位在</a:t>
            </a:r>
            <a:r>
              <a:rPr lang="en-US" altLang="zh-CN" dirty="0" err="1" smtClean="0"/>
              <a:t>data_buffer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中的位置，从</a:t>
            </a:r>
            <a:r>
              <a:rPr lang="en-US" altLang="zh-CN" dirty="0" smtClean="0"/>
              <a:t>MSB(7)</a:t>
            </a:r>
            <a:r>
              <a:rPr lang="zh-CN" altLang="en-US" dirty="0" smtClean="0"/>
              <a:t>开始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向下计数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glitch_filter</a:t>
            </a:r>
            <a:r>
              <a:rPr lang="zh-CN" altLang="en-US" dirty="0" smtClean="0"/>
              <a:t>过滤</a:t>
            </a:r>
            <a:r>
              <a:rPr lang="en-US" altLang="zh-CN" dirty="0" smtClean="0"/>
              <a:t>SDA</a:t>
            </a:r>
          </a:p>
          <a:p>
            <a:pPr marL="0" indent="0">
              <a:buNone/>
            </a:pPr>
            <a:r>
              <a:rPr lang="zh-CN" altLang="en-US" dirty="0" smtClean="0"/>
              <a:t>和</a:t>
            </a:r>
            <a:r>
              <a:rPr lang="en-US" altLang="zh-CN" dirty="0" smtClean="0"/>
              <a:t>SCL</a:t>
            </a:r>
            <a:r>
              <a:rPr lang="zh-CN" altLang="en-US" dirty="0" smtClean="0"/>
              <a:t>的毛刺信号输出信号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为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及</a:t>
            </a:r>
            <a:r>
              <a:rPr lang="en-US" altLang="zh-CN" dirty="0" err="1" smtClean="0"/>
              <a:t>scl_in</a:t>
            </a:r>
            <a:endParaRPr lang="en-US" altLang="zh-CN" dirty="0" smtClean="0"/>
          </a:p>
          <a:p>
            <a:r>
              <a:rPr lang="zh-CN" altLang="en-US" dirty="0" smtClean="0"/>
              <a:t>使用边沿检测模块检测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/>
              <a:t>s</a:t>
            </a:r>
            <a:r>
              <a:rPr lang="en-US" altLang="zh-CN" dirty="0" err="1" smtClean="0"/>
              <a:t>da_in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的边沿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73" y="2291556"/>
            <a:ext cx="66389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iic_slave</a:t>
            </a:r>
            <a:r>
              <a:rPr lang="zh-CN" altLang="en-US" dirty="0" smtClean="0"/>
              <a:t>模块过程块、状态机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复位</a:t>
            </a:r>
            <a:r>
              <a:rPr lang="en-US" altLang="zh-CN" dirty="0" smtClean="0"/>
              <a:t>: </a:t>
            </a:r>
            <a:r>
              <a:rPr lang="zh-CN" altLang="en-US" dirty="0" smtClean="0"/>
              <a:t>输出输出清零</a:t>
            </a:r>
            <a:r>
              <a:rPr lang="en-US" altLang="zh-CN" dirty="0" smtClean="0"/>
              <a:t>, SCL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SDA</a:t>
            </a:r>
            <a:r>
              <a:rPr lang="zh-CN" altLang="en-US" dirty="0" smtClean="0"/>
              <a:t>传输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方向设置为输入，初始状态为</a:t>
            </a:r>
            <a:r>
              <a:rPr lang="en-US" altLang="zh-CN" dirty="0" smtClean="0"/>
              <a:t>S_IDLE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SCL</a:t>
            </a:r>
            <a:r>
              <a:rPr lang="zh-CN" altLang="en-US" dirty="0" smtClean="0"/>
              <a:t>高电平时，检测到</a:t>
            </a:r>
            <a:r>
              <a:rPr lang="en-US" altLang="zh-CN" dirty="0" smtClean="0"/>
              <a:t>SDA</a:t>
            </a:r>
            <a:r>
              <a:rPr lang="zh-CN" altLang="en-US" dirty="0"/>
              <a:t>上升</a:t>
            </a:r>
            <a:r>
              <a:rPr lang="zh-CN" altLang="en-US" dirty="0" smtClean="0"/>
              <a:t>沿</a:t>
            </a:r>
            <a:r>
              <a:rPr lang="en-US" altLang="zh-CN" dirty="0" smtClean="0"/>
              <a:t>:</a:t>
            </a:r>
          </a:p>
          <a:p>
            <a:pPr marL="457200" lvl="1" indent="0">
              <a:buNone/>
            </a:pPr>
            <a:r>
              <a:rPr lang="en-US" altLang="zh-CN" dirty="0" smtClean="0"/>
              <a:t>P</a:t>
            </a:r>
            <a:r>
              <a:rPr lang="zh-CN" altLang="en-US" dirty="0" smtClean="0"/>
              <a:t>端口输出脉冲信号</a:t>
            </a:r>
            <a:r>
              <a:rPr lang="en-US" altLang="zh-CN" dirty="0" smtClean="0"/>
              <a:t>, </a:t>
            </a:r>
            <a:r>
              <a:rPr lang="en-US" altLang="zh-CN" dirty="0"/>
              <a:t>SCL</a:t>
            </a:r>
            <a:r>
              <a:rPr lang="zh-CN" altLang="en-US" dirty="0"/>
              <a:t>和</a:t>
            </a:r>
            <a:r>
              <a:rPr lang="en-US" altLang="zh-CN" dirty="0"/>
              <a:t>SDA</a:t>
            </a:r>
            <a:r>
              <a:rPr lang="zh-CN" altLang="en-US" dirty="0"/>
              <a:t>传输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方向设置为</a:t>
            </a:r>
            <a:r>
              <a:rPr lang="zh-CN" altLang="en-US" dirty="0" smtClean="0"/>
              <a:t>输入，状态转移到</a:t>
            </a:r>
            <a:r>
              <a:rPr lang="en-US" altLang="zh-CN" dirty="0" smtClean="0"/>
              <a:t>S_IDLE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SCL</a:t>
            </a:r>
            <a:r>
              <a:rPr lang="zh-CN" altLang="en-US" dirty="0" smtClean="0"/>
              <a:t>高电平时，检测到</a:t>
            </a:r>
            <a:r>
              <a:rPr lang="en-US" altLang="zh-CN" dirty="0" smtClean="0"/>
              <a:t>SDA</a:t>
            </a:r>
            <a:r>
              <a:rPr lang="zh-CN" altLang="en-US" dirty="0" smtClean="0"/>
              <a:t>下降沿</a:t>
            </a:r>
            <a:r>
              <a:rPr lang="en-US" altLang="zh-CN" dirty="0" smtClean="0"/>
              <a:t>:</a:t>
            </a:r>
          </a:p>
          <a:p>
            <a:pPr marL="457200" lvl="1" indent="0">
              <a:buNone/>
            </a:pPr>
            <a:r>
              <a:rPr lang="zh-CN" altLang="en-US" dirty="0" smtClean="0"/>
              <a:t>准备接收帧头，状态转移至</a:t>
            </a:r>
            <a:r>
              <a:rPr lang="en-US" altLang="zh-CN" dirty="0" smtClean="0"/>
              <a:t>S_DATA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825625"/>
            <a:ext cx="45053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err="1"/>
              <a:t>iic_slave</a:t>
            </a:r>
            <a:r>
              <a:rPr lang="zh-CN" altLang="en-US" dirty="0"/>
              <a:t>模块过程块、状态机</a:t>
            </a:r>
            <a:r>
              <a:rPr lang="en-US" altLang="zh-CN" dirty="0"/>
              <a:t>(</a:t>
            </a:r>
            <a:r>
              <a:rPr lang="zh-CN" altLang="en-US" dirty="0"/>
              <a:t>按数据帧格式分析</a:t>
            </a:r>
            <a:endParaRPr lang="en-US" altLang="zh-CN" dirty="0"/>
          </a:p>
          <a:p>
            <a:pPr lvl="1"/>
            <a:r>
              <a:rPr lang="zh-CN" altLang="en-US" dirty="0"/>
              <a:t>主机写从机格式</a:t>
            </a:r>
            <a:r>
              <a:rPr lang="en-US" altLang="zh-CN" dirty="0"/>
              <a:t>:</a:t>
            </a:r>
          </a:p>
          <a:p>
            <a:pPr lvl="2"/>
            <a:r>
              <a:rPr lang="zh-CN" altLang="en-US" dirty="0" smtClean="0"/>
              <a:t>在空闲状态下，总线上出现起始位，状态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转移至数据状态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在数据状态下，在每次上升沿时读取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至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到</a:t>
            </a:r>
            <a:r>
              <a:rPr lang="en-US" altLang="zh-CN" dirty="0" err="1" smtClean="0"/>
              <a:t>data_buffer</a:t>
            </a:r>
            <a:r>
              <a:rPr lang="zh-CN" altLang="en-US" dirty="0" smtClean="0"/>
              <a:t>，直到</a:t>
            </a:r>
            <a:r>
              <a:rPr lang="en-US" altLang="zh-CN" dirty="0" err="1" smtClean="0"/>
              <a:t>data_crnt_bit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，额外判断</a:t>
            </a:r>
            <a:r>
              <a:rPr lang="en-US" altLang="zh-CN" dirty="0" smtClean="0"/>
              <a:t>data</a:t>
            </a:r>
          </a:p>
          <a:p>
            <a:pPr marL="914400" lvl="2" indent="0">
              <a:buNone/>
            </a:pPr>
            <a:r>
              <a:rPr lang="en-US" altLang="zh-CN" dirty="0" smtClean="0"/>
              <a:t>_</a:t>
            </a:r>
            <a:r>
              <a:rPr lang="en-US" altLang="zh-CN" dirty="0"/>
              <a:t>buffer</a:t>
            </a:r>
            <a:r>
              <a:rPr lang="zh-CN" altLang="en-US" dirty="0" smtClean="0"/>
              <a:t>第一位到第七位的值是否等于从机地址参数，若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不满足，将状态转移至空闲状态，否则按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决定</a:t>
            </a:r>
            <a:r>
              <a:rPr lang="en-US" altLang="zh-CN" dirty="0" smtClean="0"/>
              <a:t>data</a:t>
            </a:r>
          </a:p>
          <a:p>
            <a:pPr marL="914400" lvl="2" indent="0">
              <a:buNone/>
            </a:pPr>
            <a:r>
              <a:rPr lang="en-US" altLang="zh-CN" dirty="0" smtClean="0"/>
              <a:t>_</a:t>
            </a:r>
            <a:r>
              <a:rPr lang="en-US" altLang="zh-CN" dirty="0" err="1" smtClean="0"/>
              <a:t>dir</a:t>
            </a:r>
            <a:r>
              <a:rPr lang="en-US" altLang="zh-CN" dirty="0" smtClean="0"/>
              <a:t>(</a:t>
            </a:r>
            <a:r>
              <a:rPr lang="zh-CN" altLang="en-US" dirty="0" smtClean="0"/>
              <a:t>此时</a:t>
            </a:r>
            <a:r>
              <a:rPr lang="en-US" altLang="zh-CN" dirty="0" err="1" smtClean="0"/>
              <a:t>data_buffer</a:t>
            </a:r>
            <a:r>
              <a:rPr lang="zh-CN" altLang="en-US" dirty="0" smtClean="0"/>
              <a:t>最低位在下一刻被赋值为当前的</a:t>
            </a:r>
            <a:r>
              <a:rPr lang="en-US" altLang="zh-CN" dirty="0" err="1" smtClean="0"/>
              <a:t>sda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 smtClean="0"/>
              <a:t>_in</a:t>
            </a:r>
            <a:r>
              <a:rPr lang="zh-CN" altLang="en-US" dirty="0" smtClean="0"/>
              <a:t>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将状态转移至响应状态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在响应状态下，先在第一次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下降沿时，将</a:t>
            </a:r>
            <a:r>
              <a:rPr lang="en-US" altLang="zh-CN" dirty="0" smtClean="0"/>
              <a:t>SDA</a:t>
            </a:r>
            <a:r>
              <a:rPr lang="zh-CN" altLang="en-US" dirty="0" smtClean="0"/>
              <a:t>设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为输出并输出</a:t>
            </a:r>
            <a:r>
              <a:rPr lang="en-US" altLang="zh-CN" dirty="0" smtClean="0"/>
              <a:t>0(ACK)</a:t>
            </a:r>
            <a:r>
              <a:rPr lang="zh-CN" altLang="en-US" dirty="0" smtClean="0"/>
              <a:t>，再在第二次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下降沿时将</a:t>
            </a:r>
            <a:r>
              <a:rPr lang="en-US" altLang="zh-CN" dirty="0" err="1" smtClean="0"/>
              <a:t>sda</a:t>
            </a:r>
            <a:r>
              <a:rPr lang="zh-CN" altLang="en-US" dirty="0" smtClean="0"/>
              <a:t>设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为输入，状态转移到数据状态</a:t>
            </a:r>
            <a:r>
              <a:rPr lang="en-US" altLang="zh-CN" dirty="0" smtClean="0"/>
              <a:t>(*1)</a:t>
            </a:r>
          </a:p>
          <a:p>
            <a:pPr lvl="2"/>
            <a:r>
              <a:rPr lang="zh-CN" altLang="en-US" dirty="0" smtClean="0"/>
              <a:t>在数据状态下，在每次上升沿时读取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至数据缓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冲器，直到当前数据位为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，输出</a:t>
            </a:r>
            <a:r>
              <a:rPr lang="en-US" altLang="zh-CN" dirty="0" err="1" smtClean="0"/>
              <a:t>Byte_TC</a:t>
            </a:r>
            <a:r>
              <a:rPr lang="zh-CN" altLang="en-US" dirty="0" smtClean="0"/>
              <a:t>脉冲信号，并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将接收到的输出赋值给</a:t>
            </a:r>
            <a:r>
              <a:rPr lang="en-US" altLang="zh-CN" dirty="0" err="1" smtClean="0"/>
              <a:t>Data_Out</a:t>
            </a:r>
            <a:r>
              <a:rPr lang="zh-CN" altLang="en-US" dirty="0" smtClean="0"/>
              <a:t>端口，转移状态至响应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状态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此时转移状态下的逻辑与</a:t>
            </a:r>
            <a:r>
              <a:rPr lang="en-US" altLang="zh-CN" dirty="0" smtClean="0"/>
              <a:t>(*1)</a:t>
            </a:r>
            <a:r>
              <a:rPr lang="zh-CN" altLang="en-US" dirty="0" smtClean="0"/>
              <a:t>相同</a:t>
            </a:r>
            <a:endParaRPr lang="en-US" altLang="zh-CN" dirty="0" smtClean="0"/>
          </a:p>
          <a:p>
            <a:pPr marL="914400" lvl="2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924454"/>
            <a:ext cx="4257675" cy="1457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1602721"/>
            <a:ext cx="4199995" cy="44305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516470" y="5378824"/>
            <a:ext cx="1999129" cy="3406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39199" y="2798482"/>
            <a:ext cx="2250141" cy="1504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446384"/>
            <a:ext cx="4476750" cy="2743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96122" y="3245224"/>
            <a:ext cx="2099998" cy="493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196122" y="3895655"/>
            <a:ext cx="2099998" cy="675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39198" y="4429032"/>
            <a:ext cx="2097743" cy="708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0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1111623"/>
            <a:ext cx="4676913" cy="49336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主机读从</a:t>
            </a:r>
            <a:r>
              <a:rPr lang="zh-CN" altLang="en-US" dirty="0"/>
              <a:t>机格式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/>
              <a:t>在空闲状态下，总线上出现起始位，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转移</a:t>
            </a:r>
            <a:r>
              <a:rPr lang="zh-CN" altLang="en-US" dirty="0"/>
              <a:t>至</a:t>
            </a:r>
            <a:r>
              <a:rPr lang="zh-CN" altLang="en-US" dirty="0" smtClean="0"/>
              <a:t>数据状态</a:t>
            </a:r>
            <a:endParaRPr lang="en-US" altLang="zh-CN" dirty="0" smtClean="0"/>
          </a:p>
          <a:p>
            <a:pPr lvl="1"/>
            <a:r>
              <a:rPr lang="zh-CN" altLang="en-US" dirty="0"/>
              <a:t>在数据状态下，在每次上升沿时读取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至到</a:t>
            </a:r>
            <a:r>
              <a:rPr lang="en-US" altLang="zh-CN" dirty="0" smtClean="0"/>
              <a:t>data</a:t>
            </a:r>
          </a:p>
          <a:p>
            <a:pPr marL="457200" lvl="1" indent="0">
              <a:buNone/>
            </a:pPr>
            <a:r>
              <a:rPr lang="en-US" altLang="zh-CN" dirty="0" smtClean="0"/>
              <a:t>_buffer</a:t>
            </a:r>
            <a:r>
              <a:rPr lang="zh-CN" altLang="en-US" dirty="0" smtClean="0"/>
              <a:t>，直到</a:t>
            </a:r>
            <a:r>
              <a:rPr lang="en-US" altLang="zh-CN" dirty="0" err="1"/>
              <a:t>data_crnt_bit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 smtClean="0"/>
              <a:t>，此时</a:t>
            </a:r>
            <a:r>
              <a:rPr lang="zh-CN" altLang="en-US" dirty="0" smtClean="0"/>
              <a:t>若</a:t>
            </a:r>
            <a:r>
              <a:rPr lang="en-US" altLang="zh-CN" dirty="0" err="1" smtClean="0"/>
              <a:t>data_buffer</a:t>
            </a:r>
            <a:r>
              <a:rPr lang="en-US" altLang="zh-CN" dirty="0" smtClean="0"/>
              <a:t>[1+:7</a:t>
            </a:r>
            <a:r>
              <a:rPr lang="en-US" altLang="zh-CN" dirty="0" smtClean="0"/>
              <a:t>]</a:t>
            </a:r>
          </a:p>
          <a:p>
            <a:pPr marL="457200" lvl="1" indent="0">
              <a:buNone/>
            </a:pPr>
            <a:r>
              <a:rPr lang="zh-CN" altLang="en-US" dirty="0" smtClean="0"/>
              <a:t>与设备地址不等，则</a:t>
            </a:r>
            <a:r>
              <a:rPr lang="zh-CN" altLang="en-US" dirty="0" smtClean="0"/>
              <a:t>状态转移至空闲状态，否则状态</a:t>
            </a:r>
            <a:r>
              <a:rPr lang="zh-CN" altLang="en-US" dirty="0" smtClean="0"/>
              <a:t>转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移到应答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在应答状态下，第一次</a:t>
            </a:r>
            <a:r>
              <a:rPr lang="en-US" altLang="zh-CN" dirty="0" err="1" smtClean="0"/>
              <a:t>scl_in</a:t>
            </a:r>
            <a:r>
              <a:rPr lang="zh-CN" altLang="en-US" dirty="0"/>
              <a:t>下降</a:t>
            </a:r>
            <a:r>
              <a:rPr lang="zh-CN" altLang="en-US" dirty="0" smtClean="0"/>
              <a:t>沿时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sda</a:t>
            </a:r>
            <a:r>
              <a:rPr lang="zh-CN" altLang="en-US" dirty="0" smtClean="0"/>
              <a:t>准备输出</a:t>
            </a:r>
            <a:r>
              <a:rPr lang="en-US" altLang="zh-CN" dirty="0" smtClean="0"/>
              <a:t>0</a:t>
            </a:r>
          </a:p>
          <a:p>
            <a:pPr marL="457200" lvl="1" indent="0">
              <a:buNone/>
            </a:pPr>
            <a:r>
              <a:rPr lang="en-US" altLang="zh-CN" dirty="0" smtClean="0"/>
              <a:t>(ACK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，第二</a:t>
            </a:r>
            <a:r>
              <a:rPr lang="zh-CN" altLang="en-US" dirty="0" smtClean="0"/>
              <a:t>次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下降沿</a:t>
            </a:r>
            <a:r>
              <a:rPr lang="zh-CN" altLang="en-US" dirty="0" smtClean="0"/>
              <a:t>时</a:t>
            </a:r>
            <a:r>
              <a:rPr lang="en-US" altLang="zh-CN" dirty="0" err="1" smtClean="0"/>
              <a:t>sda</a:t>
            </a:r>
            <a:r>
              <a:rPr lang="zh-CN" altLang="en-US" dirty="0" smtClean="0"/>
              <a:t>设为输入，发送</a:t>
            </a:r>
            <a:r>
              <a:rPr lang="en-US" altLang="zh-CN" dirty="0" err="1" smtClean="0"/>
              <a:t>Read_Req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脉冲信号，</a:t>
            </a:r>
            <a:r>
              <a:rPr lang="zh-CN" altLang="en-US" dirty="0" smtClean="0"/>
              <a:t>状态转移至数据状态</a:t>
            </a:r>
            <a:endParaRPr lang="en-US" altLang="zh-CN" dirty="0" smtClean="0"/>
          </a:p>
          <a:p>
            <a:pPr lvl="1"/>
            <a:r>
              <a:rPr lang="zh-CN" altLang="en-US" dirty="0"/>
              <a:t>在数据状态下</a:t>
            </a:r>
            <a:r>
              <a:rPr lang="zh-CN" altLang="en-US" dirty="0" smtClean="0"/>
              <a:t>，在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下降沿时，依次将</a:t>
            </a:r>
            <a:r>
              <a:rPr lang="en-US" altLang="zh-CN" dirty="0" err="1" smtClean="0"/>
              <a:t>Data_In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的数据位赋值给</a:t>
            </a:r>
            <a:r>
              <a:rPr lang="en-US" altLang="zh-CN" dirty="0" err="1" smtClean="0"/>
              <a:t>sda_out</a:t>
            </a:r>
            <a:r>
              <a:rPr lang="zh-CN" altLang="en-US" dirty="0" smtClean="0"/>
              <a:t>，当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上升沿且此时传输已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经完成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data_crnt_bit</a:t>
            </a:r>
            <a:r>
              <a:rPr lang="zh-CN" altLang="en-US" dirty="0" smtClean="0"/>
              <a:t>的值为</a:t>
            </a:r>
            <a:r>
              <a:rPr lang="en-US" altLang="zh-CN" dirty="0" smtClean="0"/>
              <a:t>-1)</a:t>
            </a:r>
            <a:r>
              <a:rPr lang="zh-CN" altLang="en-US" dirty="0" smtClean="0"/>
              <a:t>时，转移状态至应答状态</a:t>
            </a:r>
            <a:endParaRPr lang="en-US" altLang="zh-CN" dirty="0" smtClean="0"/>
          </a:p>
          <a:p>
            <a:pPr lvl="1"/>
            <a:r>
              <a:rPr lang="zh-CN" altLang="en-US" dirty="0"/>
              <a:t>在应答状态下</a:t>
            </a:r>
            <a:r>
              <a:rPr lang="zh-CN" altLang="en-US" dirty="0" smtClean="0"/>
              <a:t>，若在</a:t>
            </a:r>
            <a:r>
              <a:rPr lang="en-US" altLang="zh-CN" dirty="0" err="1" smtClean="0"/>
              <a:t>scl_in</a:t>
            </a:r>
            <a:r>
              <a:rPr lang="zh-CN" altLang="en-US" dirty="0" smtClean="0"/>
              <a:t>上升沿时，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低电平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(ACK)</a:t>
            </a:r>
            <a:r>
              <a:rPr lang="zh-CN" altLang="en-US" dirty="0" smtClean="0"/>
              <a:t>，则发送</a:t>
            </a:r>
            <a:r>
              <a:rPr lang="en-US" altLang="zh-CN" dirty="0" err="1" smtClean="0"/>
              <a:t>Read_Req</a:t>
            </a:r>
            <a:r>
              <a:rPr lang="zh-CN" altLang="en-US" dirty="0" smtClean="0"/>
              <a:t>信号，</a:t>
            </a:r>
            <a:r>
              <a:rPr lang="en-US" altLang="zh-CN" dirty="0" err="1" smtClean="0"/>
              <a:t>sda</a:t>
            </a:r>
            <a:r>
              <a:rPr lang="zh-CN" altLang="en-US" dirty="0" smtClean="0"/>
              <a:t>设置为输出，状态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转移至数据状态；否则</a:t>
            </a:r>
            <a:r>
              <a:rPr lang="en-US" altLang="zh-CN" dirty="0" smtClean="0"/>
              <a:t>(NACK)</a:t>
            </a:r>
            <a:r>
              <a:rPr lang="zh-CN" altLang="en-US" dirty="0" smtClean="0"/>
              <a:t>，状态转移至空闲状态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.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543969"/>
            <a:ext cx="4257675" cy="1457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84776" y="3155576"/>
            <a:ext cx="2402542" cy="845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04729" y="5325035"/>
            <a:ext cx="2169459" cy="286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54352" y="2464080"/>
            <a:ext cx="2420471" cy="1658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56" y="1225759"/>
            <a:ext cx="4476750" cy="4705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9835" y="3818965"/>
            <a:ext cx="1913965" cy="824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494056"/>
            <a:ext cx="4895850" cy="22669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054352" y="2988306"/>
            <a:ext cx="2420471" cy="305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54352" y="3442447"/>
            <a:ext cx="2160495" cy="806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59" y="1219829"/>
            <a:ext cx="4524375" cy="47053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054352" y="3487271"/>
            <a:ext cx="2318779" cy="21067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4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6" y="2003611"/>
            <a:ext cx="4476750" cy="2743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40780" y="3450525"/>
            <a:ext cx="2056138" cy="662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44000" y="2805953"/>
            <a:ext cx="2052918" cy="502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72" y="919956"/>
            <a:ext cx="4524375" cy="47053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943413" y="3173506"/>
            <a:ext cx="2323758" cy="2160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943413" y="1397117"/>
            <a:ext cx="2323758" cy="1613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543969"/>
            <a:ext cx="4257675" cy="1457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6" y="779229"/>
            <a:ext cx="4727328" cy="49868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68871" y="5065059"/>
            <a:ext cx="2115670" cy="2689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18494" y="3966884"/>
            <a:ext cx="2402541" cy="8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18494" y="2160494"/>
            <a:ext cx="2402541" cy="16495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dirty="0" smtClean="0"/>
              <a:t>复合格式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在空闲状态下，总线上出现起始位，状态转移至数据状态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在数据状态下，在每次上升沿时读取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至到</a:t>
            </a:r>
            <a:r>
              <a:rPr lang="en-US" altLang="zh-CN" dirty="0" err="1" smtClean="0"/>
              <a:t>data_buffer</a:t>
            </a:r>
            <a:r>
              <a:rPr lang="zh-CN" altLang="en-US" dirty="0" smtClean="0"/>
              <a:t>，直到</a:t>
            </a:r>
            <a:r>
              <a:rPr lang="en-US" altLang="zh-CN" dirty="0" err="1" smtClean="0"/>
              <a:t>data_crnt_bit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额外判断</a:t>
            </a:r>
            <a:r>
              <a:rPr lang="en-US" altLang="zh-CN" dirty="0" err="1" smtClean="0"/>
              <a:t>data_buffer</a:t>
            </a:r>
            <a:r>
              <a:rPr lang="zh-CN" altLang="en-US" dirty="0" smtClean="0"/>
              <a:t>第一位到第七位的值是否等于从机地址参数，若不满足，将状态转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移至空闲状态，否则按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决定</a:t>
            </a:r>
            <a:r>
              <a:rPr lang="en-US" altLang="zh-CN" dirty="0" err="1" smtClean="0"/>
              <a:t>data_dir</a:t>
            </a:r>
            <a:r>
              <a:rPr lang="en-US" altLang="zh-CN" dirty="0" smtClean="0"/>
              <a:t>(</a:t>
            </a:r>
            <a:r>
              <a:rPr lang="zh-CN" altLang="en-US" dirty="0" smtClean="0"/>
              <a:t>此时</a:t>
            </a:r>
            <a:r>
              <a:rPr lang="en-US" altLang="zh-CN" dirty="0" err="1" smtClean="0"/>
              <a:t>data_buffer</a:t>
            </a:r>
            <a:r>
              <a:rPr lang="zh-CN" altLang="en-US" dirty="0" smtClean="0"/>
              <a:t>最低位在下一刻被赋值为当前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的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将状态转移至响应状态</a:t>
            </a:r>
            <a:endParaRPr lang="en-US" altLang="zh-CN" dirty="0" smtClean="0"/>
          </a:p>
          <a:p>
            <a:pPr lvl="1"/>
            <a:r>
              <a:rPr lang="zh-CN" altLang="en-US" dirty="0"/>
              <a:t>在响应状态下，先在第一次</a:t>
            </a:r>
            <a:r>
              <a:rPr lang="en-US" altLang="zh-CN" dirty="0" err="1"/>
              <a:t>scl_in</a:t>
            </a:r>
            <a:r>
              <a:rPr lang="zh-CN" altLang="en-US" dirty="0"/>
              <a:t>下降沿时，将</a:t>
            </a:r>
            <a:r>
              <a:rPr lang="en-US" altLang="zh-CN" dirty="0"/>
              <a:t>SDA</a:t>
            </a:r>
            <a:r>
              <a:rPr lang="zh-CN" altLang="en-US" dirty="0" smtClean="0"/>
              <a:t>设为</a:t>
            </a:r>
            <a:r>
              <a:rPr lang="zh-CN" altLang="en-US" dirty="0"/>
              <a:t>输出并</a:t>
            </a:r>
            <a:r>
              <a:rPr lang="zh-CN" altLang="en-US" dirty="0" smtClean="0"/>
              <a:t>输出</a:t>
            </a:r>
            <a:r>
              <a:rPr lang="en-US" altLang="zh-CN" dirty="0" smtClean="0"/>
              <a:t>0(ACK</a:t>
            </a:r>
            <a:r>
              <a:rPr lang="en-US" altLang="zh-CN" dirty="0"/>
              <a:t>)</a:t>
            </a:r>
            <a:r>
              <a:rPr lang="zh-CN" altLang="en-US" dirty="0"/>
              <a:t>，再在</a:t>
            </a:r>
            <a:r>
              <a:rPr lang="zh-CN" altLang="en-US" dirty="0" smtClean="0"/>
              <a:t>第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二</a:t>
            </a:r>
            <a:r>
              <a:rPr lang="zh-CN" altLang="en-US" dirty="0"/>
              <a:t>次</a:t>
            </a:r>
            <a:r>
              <a:rPr lang="en-US" altLang="zh-CN" dirty="0" err="1"/>
              <a:t>scl_in</a:t>
            </a:r>
            <a:r>
              <a:rPr lang="zh-CN" altLang="en-US" dirty="0"/>
              <a:t>下降沿时将</a:t>
            </a:r>
            <a:r>
              <a:rPr lang="en-US" altLang="zh-CN" dirty="0" err="1"/>
              <a:t>sda</a:t>
            </a:r>
            <a:r>
              <a:rPr lang="zh-CN" altLang="en-US" dirty="0" smtClean="0"/>
              <a:t>设为</a:t>
            </a:r>
            <a:r>
              <a:rPr lang="zh-CN" altLang="en-US" dirty="0"/>
              <a:t>输入，状态转移到</a:t>
            </a:r>
            <a:r>
              <a:rPr lang="zh-CN" altLang="en-US" dirty="0" smtClean="0"/>
              <a:t>数据状态</a:t>
            </a:r>
            <a:endParaRPr lang="en-US" altLang="zh-CN" dirty="0" smtClean="0"/>
          </a:p>
          <a:p>
            <a:pPr lvl="1"/>
            <a:r>
              <a:rPr lang="zh-CN" altLang="en-US" dirty="0"/>
              <a:t>在数据状态下</a:t>
            </a:r>
            <a:r>
              <a:rPr lang="zh-CN" altLang="en-US" dirty="0" smtClean="0"/>
              <a:t>，</a:t>
            </a:r>
            <a:r>
              <a:rPr lang="zh-CN" altLang="en-US" dirty="0"/>
              <a:t>总线上出现起始位，</a:t>
            </a:r>
            <a:r>
              <a:rPr lang="zh-CN" altLang="en-US" dirty="0" smtClean="0"/>
              <a:t>状态转移</a:t>
            </a:r>
            <a:r>
              <a:rPr lang="zh-CN" altLang="en-US" dirty="0"/>
              <a:t>至</a:t>
            </a:r>
            <a:r>
              <a:rPr lang="zh-CN" altLang="en-US" dirty="0" smtClean="0"/>
              <a:t>数据状态</a:t>
            </a:r>
            <a:endParaRPr lang="en-US" altLang="zh-CN" dirty="0" smtClean="0"/>
          </a:p>
          <a:p>
            <a:pPr lvl="1"/>
            <a:r>
              <a:rPr lang="zh-CN" altLang="en-US" dirty="0"/>
              <a:t>在数据状态下，在每次上升沿时读取</a:t>
            </a:r>
            <a:r>
              <a:rPr lang="en-US" altLang="zh-CN" dirty="0" err="1"/>
              <a:t>sda_in</a:t>
            </a:r>
            <a:r>
              <a:rPr lang="zh-CN" altLang="en-US" dirty="0"/>
              <a:t>至数据</a:t>
            </a:r>
            <a:r>
              <a:rPr lang="zh-CN" altLang="en-US" dirty="0" smtClean="0"/>
              <a:t>缓冲器</a:t>
            </a:r>
            <a:r>
              <a:rPr lang="zh-CN" altLang="en-US" dirty="0"/>
              <a:t>，直到当前</a:t>
            </a:r>
            <a:r>
              <a:rPr lang="zh-CN" altLang="en-US" dirty="0" smtClean="0"/>
              <a:t>数据位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zh-CN" altLang="en-US" dirty="0" smtClean="0"/>
              <a:t>输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出</a:t>
            </a:r>
            <a:r>
              <a:rPr lang="en-US" altLang="zh-CN" dirty="0" err="1"/>
              <a:t>Byte_TC</a:t>
            </a:r>
            <a:r>
              <a:rPr lang="zh-CN" altLang="en-US" dirty="0"/>
              <a:t>脉冲信号，</a:t>
            </a:r>
            <a:r>
              <a:rPr lang="zh-CN" altLang="en-US" dirty="0" smtClean="0"/>
              <a:t>并将</a:t>
            </a:r>
            <a:r>
              <a:rPr lang="zh-CN" altLang="en-US" dirty="0"/>
              <a:t>接收到的输出赋值给</a:t>
            </a:r>
            <a:r>
              <a:rPr lang="en-US" altLang="zh-CN" dirty="0" err="1" smtClean="0"/>
              <a:t>Data_Out</a:t>
            </a:r>
            <a:r>
              <a:rPr lang="zh-CN" altLang="en-US" dirty="0" smtClean="0"/>
              <a:t>端口</a:t>
            </a:r>
            <a:r>
              <a:rPr lang="zh-CN" altLang="en-US" dirty="0"/>
              <a:t>，转移状态至</a:t>
            </a:r>
            <a:r>
              <a:rPr lang="zh-CN" altLang="en-US" dirty="0" smtClean="0"/>
              <a:t>响应状态</a:t>
            </a:r>
            <a:endParaRPr lang="en-US" altLang="zh-CN" dirty="0" smtClean="0"/>
          </a:p>
          <a:p>
            <a:pPr lvl="1"/>
            <a:r>
              <a:rPr lang="zh-CN" altLang="en-US" dirty="0"/>
              <a:t>在响应状态下，先在第一次</a:t>
            </a:r>
            <a:r>
              <a:rPr lang="en-US" altLang="zh-CN" dirty="0" err="1"/>
              <a:t>scl_in</a:t>
            </a:r>
            <a:r>
              <a:rPr lang="zh-CN" altLang="en-US" dirty="0"/>
              <a:t>下降沿时，将</a:t>
            </a:r>
            <a:r>
              <a:rPr lang="en-US" altLang="zh-CN" dirty="0"/>
              <a:t>SDA</a:t>
            </a:r>
            <a:r>
              <a:rPr lang="zh-CN" altLang="en-US" dirty="0" smtClean="0"/>
              <a:t>设为</a:t>
            </a:r>
            <a:r>
              <a:rPr lang="zh-CN" altLang="en-US" dirty="0"/>
              <a:t>输出并输出</a:t>
            </a:r>
            <a:r>
              <a:rPr lang="en-US" altLang="zh-CN" dirty="0"/>
              <a:t>0(ACK)</a:t>
            </a:r>
            <a:r>
              <a:rPr lang="zh-CN" altLang="en-US" dirty="0" smtClean="0"/>
              <a:t>，再</a:t>
            </a:r>
            <a:r>
              <a:rPr lang="zh-CN" altLang="en-US" dirty="0"/>
              <a:t>在</a:t>
            </a:r>
            <a:r>
              <a:rPr lang="zh-CN" altLang="en-US" dirty="0" smtClean="0"/>
              <a:t>第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二</a:t>
            </a:r>
            <a:r>
              <a:rPr lang="zh-CN" altLang="en-US" dirty="0"/>
              <a:t>次</a:t>
            </a:r>
            <a:r>
              <a:rPr lang="en-US" altLang="zh-CN" dirty="0" err="1"/>
              <a:t>scl_in</a:t>
            </a:r>
            <a:r>
              <a:rPr lang="zh-CN" altLang="en-US" dirty="0"/>
              <a:t>下降沿时将</a:t>
            </a:r>
            <a:r>
              <a:rPr lang="en-US" altLang="zh-CN" dirty="0" err="1"/>
              <a:t>sda</a:t>
            </a:r>
            <a:r>
              <a:rPr lang="zh-CN" altLang="en-US" dirty="0" smtClean="0"/>
              <a:t>设为</a:t>
            </a:r>
            <a:r>
              <a:rPr lang="zh-CN" altLang="en-US" dirty="0"/>
              <a:t>输入，状态转移到数据状态</a:t>
            </a:r>
            <a:endParaRPr lang="en-US" altLang="zh-CN" dirty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数据状态下</a:t>
            </a:r>
            <a:r>
              <a:rPr lang="zh-CN" altLang="en-US" dirty="0" smtClean="0"/>
              <a:t>，</a:t>
            </a:r>
            <a:r>
              <a:rPr lang="zh-CN" altLang="en-US" dirty="0"/>
              <a:t>总线上出现起始位，</a:t>
            </a:r>
            <a:r>
              <a:rPr lang="zh-CN" altLang="en-US" dirty="0" smtClean="0"/>
              <a:t>状态转移</a:t>
            </a:r>
            <a:r>
              <a:rPr lang="zh-CN" altLang="en-US" dirty="0"/>
              <a:t>至</a:t>
            </a:r>
            <a:r>
              <a:rPr lang="zh-CN" altLang="en-US" dirty="0" smtClean="0"/>
              <a:t>数据状态</a:t>
            </a:r>
            <a:endParaRPr lang="en-US" altLang="zh-CN" dirty="0" smtClean="0"/>
          </a:p>
          <a:p>
            <a:pPr lvl="1"/>
            <a:r>
              <a:rPr lang="zh-CN" altLang="en-US" dirty="0"/>
              <a:t>在数据状态下，在每次上升沿时读取</a:t>
            </a:r>
            <a:r>
              <a:rPr lang="en-US" altLang="zh-CN" dirty="0" err="1"/>
              <a:t>sda_in</a:t>
            </a:r>
            <a:r>
              <a:rPr lang="zh-CN" altLang="en-US" dirty="0" smtClean="0"/>
              <a:t>至到</a:t>
            </a:r>
            <a:r>
              <a:rPr lang="en-US" altLang="zh-CN" dirty="0" err="1"/>
              <a:t>data_buffer</a:t>
            </a:r>
            <a:r>
              <a:rPr lang="zh-CN" altLang="en-US" dirty="0"/>
              <a:t>，</a:t>
            </a:r>
            <a:r>
              <a:rPr lang="zh-CN" altLang="en-US" dirty="0" smtClean="0"/>
              <a:t>直到</a:t>
            </a:r>
            <a:r>
              <a:rPr lang="en-US" altLang="zh-CN" dirty="0" err="1" smtClean="0"/>
              <a:t>data_crnt_bit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额外</a:t>
            </a:r>
            <a:r>
              <a:rPr lang="zh-CN" altLang="en-US" dirty="0"/>
              <a:t>判断</a:t>
            </a:r>
            <a:r>
              <a:rPr lang="en-US" altLang="zh-CN" dirty="0" err="1" smtClean="0"/>
              <a:t>data_buffer</a:t>
            </a:r>
            <a:r>
              <a:rPr lang="zh-CN" altLang="en-US" dirty="0"/>
              <a:t>第一位到第七位的值是否</a:t>
            </a:r>
            <a:r>
              <a:rPr lang="zh-CN" altLang="en-US" dirty="0" smtClean="0"/>
              <a:t>等于从</a:t>
            </a:r>
            <a:r>
              <a:rPr lang="zh-CN" altLang="en-US" dirty="0"/>
              <a:t>机地址参数，</a:t>
            </a:r>
            <a:r>
              <a:rPr lang="zh-CN" altLang="en-US" dirty="0" smtClean="0"/>
              <a:t>若不满足，将状态转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移至空闲状态，否则按</a:t>
            </a:r>
            <a:r>
              <a:rPr lang="en-US" altLang="zh-CN" dirty="0" err="1" smtClean="0"/>
              <a:t>sda_in</a:t>
            </a:r>
            <a:r>
              <a:rPr lang="zh-CN" altLang="en-US" dirty="0" smtClean="0"/>
              <a:t>决定</a:t>
            </a:r>
            <a:r>
              <a:rPr lang="en-US" altLang="zh-CN" dirty="0" err="1" smtClean="0"/>
              <a:t>data_dir</a:t>
            </a:r>
            <a:r>
              <a:rPr lang="en-US" altLang="zh-CN" dirty="0"/>
              <a:t>(</a:t>
            </a:r>
            <a:r>
              <a:rPr lang="zh-CN" altLang="en-US" dirty="0"/>
              <a:t>此时</a:t>
            </a:r>
            <a:r>
              <a:rPr lang="en-US" altLang="zh-CN" dirty="0" err="1"/>
              <a:t>data_buffer</a:t>
            </a:r>
            <a:r>
              <a:rPr lang="zh-CN" altLang="en-US" dirty="0"/>
              <a:t>最低位在下一刻被赋值为</a:t>
            </a:r>
            <a:r>
              <a:rPr lang="zh-CN" altLang="en-US" dirty="0" smtClean="0"/>
              <a:t>当前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的</a:t>
            </a:r>
            <a:r>
              <a:rPr lang="en-US" altLang="zh-CN" dirty="0" err="1" smtClean="0"/>
              <a:t>sda_in</a:t>
            </a:r>
            <a:r>
              <a:rPr lang="zh-CN" altLang="en-US" dirty="0"/>
              <a:t>值</a:t>
            </a:r>
            <a:r>
              <a:rPr lang="en-US" altLang="zh-CN" dirty="0"/>
              <a:t>)</a:t>
            </a:r>
            <a:r>
              <a:rPr lang="zh-CN" altLang="en-US" dirty="0"/>
              <a:t>将状态转移至响应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lvl="1"/>
            <a:r>
              <a:rPr lang="zh-CN" altLang="en-US" dirty="0"/>
              <a:t>在应答状态下，第一次</a:t>
            </a:r>
            <a:r>
              <a:rPr lang="en-US" altLang="zh-CN" dirty="0" err="1"/>
              <a:t>scl_in</a:t>
            </a:r>
            <a:r>
              <a:rPr lang="zh-CN" altLang="en-US" dirty="0"/>
              <a:t>下降沿时，</a:t>
            </a:r>
            <a:r>
              <a:rPr lang="en-US" altLang="zh-CN" dirty="0" err="1"/>
              <a:t>sda</a:t>
            </a:r>
            <a:r>
              <a:rPr lang="zh-CN" altLang="en-US" dirty="0"/>
              <a:t>准备输出</a:t>
            </a:r>
            <a:r>
              <a:rPr lang="en-US" altLang="zh-CN" dirty="0" smtClean="0"/>
              <a:t>0(ACK</a:t>
            </a:r>
            <a:r>
              <a:rPr lang="en-US" altLang="zh-CN" dirty="0"/>
              <a:t>)</a:t>
            </a:r>
            <a:r>
              <a:rPr lang="zh-CN" altLang="en-US" dirty="0"/>
              <a:t>，第二</a:t>
            </a:r>
            <a:r>
              <a:rPr lang="zh-CN" altLang="en-US" dirty="0" smtClean="0"/>
              <a:t>次</a:t>
            </a:r>
            <a:r>
              <a:rPr lang="en-US" altLang="zh-CN" dirty="0" err="1" smtClean="0"/>
              <a:t>scl_in</a:t>
            </a:r>
            <a:r>
              <a:rPr lang="zh-CN" altLang="en-US" dirty="0"/>
              <a:t>下降沿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err="1" smtClean="0"/>
              <a:t>sda</a:t>
            </a:r>
            <a:r>
              <a:rPr lang="zh-CN" altLang="en-US" dirty="0"/>
              <a:t>设为输入，发送</a:t>
            </a:r>
            <a:r>
              <a:rPr lang="en-US" altLang="zh-CN" dirty="0" err="1" smtClean="0"/>
              <a:t>Read_Req</a:t>
            </a:r>
            <a:r>
              <a:rPr lang="zh-CN" altLang="en-US" dirty="0" smtClean="0"/>
              <a:t>脉冲</a:t>
            </a:r>
            <a:r>
              <a:rPr lang="zh-CN" altLang="en-US" dirty="0"/>
              <a:t>信号，状态转移至</a:t>
            </a:r>
            <a:r>
              <a:rPr lang="zh-CN" altLang="en-US" dirty="0" smtClean="0"/>
              <a:t>数据状态</a:t>
            </a:r>
            <a:endParaRPr lang="en-US" altLang="zh-CN" dirty="0" smtClean="0"/>
          </a:p>
          <a:p>
            <a:pPr lvl="1"/>
            <a:r>
              <a:rPr lang="zh-CN" altLang="en-US" dirty="0"/>
              <a:t>在数据状态下，在</a:t>
            </a:r>
            <a:r>
              <a:rPr lang="en-US" altLang="zh-CN" dirty="0" err="1"/>
              <a:t>scl_in</a:t>
            </a:r>
            <a:r>
              <a:rPr lang="zh-CN" altLang="en-US" dirty="0"/>
              <a:t>下降沿时，依次将</a:t>
            </a:r>
            <a:r>
              <a:rPr lang="en-US" altLang="zh-CN" dirty="0" err="1"/>
              <a:t>Data_In</a:t>
            </a:r>
            <a:r>
              <a:rPr lang="zh-CN" altLang="en-US" dirty="0" smtClean="0"/>
              <a:t>中的</a:t>
            </a:r>
            <a:r>
              <a:rPr lang="zh-CN" altLang="en-US" dirty="0"/>
              <a:t>数据位赋值给</a:t>
            </a:r>
            <a:r>
              <a:rPr lang="en-US" altLang="zh-CN" dirty="0" err="1"/>
              <a:t>sda_out</a:t>
            </a:r>
            <a:r>
              <a:rPr lang="zh-CN" altLang="en-US" dirty="0" smtClean="0"/>
              <a:t>，当</a:t>
            </a:r>
            <a:r>
              <a:rPr lang="en-US" altLang="zh-CN" dirty="0" err="1" smtClean="0"/>
              <a:t>scl_in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上升</a:t>
            </a:r>
            <a:r>
              <a:rPr lang="zh-CN" altLang="en-US" dirty="0"/>
              <a:t>沿且此时传输</a:t>
            </a:r>
            <a:r>
              <a:rPr lang="zh-CN" altLang="en-US" dirty="0" smtClean="0"/>
              <a:t>已经</a:t>
            </a:r>
            <a:r>
              <a:rPr lang="zh-CN" altLang="en-US" dirty="0"/>
              <a:t>完成</a:t>
            </a:r>
            <a:r>
              <a:rPr lang="en-US" altLang="zh-CN" dirty="0"/>
              <a:t>(</a:t>
            </a:r>
            <a:r>
              <a:rPr lang="en-US" altLang="zh-CN" dirty="0" err="1"/>
              <a:t>data_crnt_bit</a:t>
            </a:r>
            <a:r>
              <a:rPr lang="zh-CN" altLang="en-US" dirty="0"/>
              <a:t>的值为</a:t>
            </a:r>
            <a:r>
              <a:rPr lang="en-US" altLang="zh-CN" dirty="0"/>
              <a:t>-1)</a:t>
            </a:r>
            <a:r>
              <a:rPr lang="zh-CN" altLang="en-US" dirty="0"/>
              <a:t>时，转移状态至应答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lvl="1"/>
            <a:r>
              <a:rPr lang="zh-CN" altLang="en-US" dirty="0"/>
              <a:t>在应答状态下，若在</a:t>
            </a:r>
            <a:r>
              <a:rPr lang="en-US" altLang="zh-CN" dirty="0" err="1"/>
              <a:t>scl_in</a:t>
            </a:r>
            <a:r>
              <a:rPr lang="zh-CN" altLang="en-US" dirty="0"/>
              <a:t>上升沿时，</a:t>
            </a:r>
            <a:r>
              <a:rPr lang="en-US" altLang="zh-CN" dirty="0" err="1"/>
              <a:t>sda_in</a:t>
            </a:r>
            <a:r>
              <a:rPr lang="zh-CN" altLang="en-US" dirty="0"/>
              <a:t>低</a:t>
            </a:r>
            <a:r>
              <a:rPr lang="zh-CN" altLang="en-US" dirty="0" smtClean="0"/>
              <a:t>电平</a:t>
            </a:r>
            <a:r>
              <a:rPr lang="en-US" altLang="zh-CN" dirty="0" smtClean="0"/>
              <a:t>(</a:t>
            </a:r>
            <a:r>
              <a:rPr lang="en-US" altLang="zh-CN" dirty="0"/>
              <a:t>ACK)</a:t>
            </a:r>
            <a:r>
              <a:rPr lang="zh-CN" altLang="en-US" dirty="0"/>
              <a:t>，则发送</a:t>
            </a:r>
            <a:r>
              <a:rPr lang="en-US" altLang="zh-CN" dirty="0" err="1"/>
              <a:t>Read_Req</a:t>
            </a:r>
            <a:r>
              <a:rPr lang="zh-CN" altLang="en-US" dirty="0"/>
              <a:t>信号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err="1" smtClean="0"/>
              <a:t>sda</a:t>
            </a:r>
            <a:r>
              <a:rPr lang="zh-CN" altLang="en-US" dirty="0"/>
              <a:t>设置为输出，</a:t>
            </a:r>
            <a:r>
              <a:rPr lang="zh-CN" altLang="en-US" dirty="0" smtClean="0"/>
              <a:t>状态转移</a:t>
            </a:r>
            <a:r>
              <a:rPr lang="zh-CN" altLang="en-US" dirty="0"/>
              <a:t>至数据状态；否则</a:t>
            </a:r>
            <a:r>
              <a:rPr lang="en-US" altLang="zh-CN" dirty="0"/>
              <a:t>(NACK)</a:t>
            </a:r>
            <a:r>
              <a:rPr lang="zh-CN" altLang="en-US" dirty="0"/>
              <a:t>，状态转移至空闲状态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4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6" grpId="0" animBg="1"/>
      <p:bldP spid="15" grpId="0" animBg="1"/>
      <p:bldP spid="6" grpId="0" animBg="1"/>
      <p:bldP spid="6" grpId="1" animBg="1"/>
      <p:bldP spid="6" grpId="2" animBg="1"/>
      <p:bldP spid="6" grpId="3" animBg="1"/>
      <p:bldP spid="11" grpId="0" animBg="1"/>
      <p:bldP spid="11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978162" cy="313699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zh-CN" dirty="0" smtClean="0"/>
                  <a:t>I</a:t>
                </a:r>
                <a:r>
                  <a:rPr lang="en-US" altLang="zh-CN" baseline="30000" dirty="0" smtClean="0"/>
                  <a:t>2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总线概述：</a:t>
                </a:r>
                <a:endParaRPr lang="en-US" altLang="zh-CN" dirty="0" smtClean="0"/>
              </a:p>
              <a:p>
                <a:pPr lvl="1"/>
                <a:r>
                  <a:rPr lang="en-US" altLang="zh-CN" dirty="0">
                    <a:latin typeface="Consolas" panose="020B0609020204030204" pitchFamily="49" charset="0"/>
                  </a:rPr>
                  <a:t>SCL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串行时钟</a:t>
                </a:r>
                <a:r>
                  <a:rPr lang="zh-CN" altLang="en-US" dirty="0" smtClean="0"/>
                  <a:t>线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>
                    <a:latin typeface="Consolas" panose="020B0609020204030204" pitchFamily="49" charset="0"/>
                  </a:rPr>
                  <a:t>SDA</a:t>
                </a:r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串行数据线</a:t>
                </a:r>
                <a:endParaRPr lang="en-US" altLang="zh-CN" dirty="0" smtClean="0"/>
              </a:p>
              <a:p>
                <a:r>
                  <a:rPr lang="en-US" altLang="zh-CN" dirty="0" smtClean="0"/>
                  <a:t>I</a:t>
                </a:r>
                <a:r>
                  <a:rPr lang="en-US" altLang="zh-CN" baseline="30000" dirty="0" smtClean="0"/>
                  <a:t>2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时序概述：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空闲状态：</a:t>
                </a:r>
                <a:r>
                  <a:rPr lang="en-US" altLang="zh-CN" dirty="0" smtClean="0"/>
                  <a:t> SCL</a:t>
                </a:r>
                <a:r>
                  <a:rPr lang="zh-CN" altLang="en-US" dirty="0" smtClean="0"/>
                  <a:t>高电平，且</a:t>
                </a:r>
                <a:r>
                  <a:rPr lang="en-US" altLang="zh-CN" dirty="0" smtClean="0"/>
                  <a:t>SDA</a:t>
                </a:r>
                <a:r>
                  <a:rPr lang="zh-CN" altLang="en-US" dirty="0" smtClean="0"/>
                  <a:t>高电平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起始位</a:t>
                </a:r>
                <a:r>
                  <a:rPr lang="en-US" altLang="zh-CN" dirty="0" smtClean="0"/>
                  <a:t>(</a:t>
                </a:r>
                <a:r>
                  <a:rPr lang="en-US" altLang="zh-CN" b="1" dirty="0" smtClean="0"/>
                  <a:t>S</a:t>
                </a:r>
                <a:r>
                  <a:rPr lang="en-US" altLang="zh-CN" dirty="0" smtClean="0"/>
                  <a:t>tart)</a:t>
                </a:r>
                <a:r>
                  <a:rPr lang="zh-CN" altLang="en-US" dirty="0" smtClean="0"/>
                  <a:t>：在空闲状态后，</a:t>
                </a:r>
                <a:r>
                  <a:rPr lang="en-US" altLang="zh-CN" dirty="0" smtClean="0"/>
                  <a:t>SDA</a:t>
                </a:r>
                <a:r>
                  <a:rPr lang="zh-CN" altLang="en-US" dirty="0"/>
                  <a:t>下降</a:t>
                </a:r>
                <a:r>
                  <a:rPr lang="zh-CN" altLang="en-US" dirty="0" smtClean="0"/>
                  <a:t>沿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数据位：在起始位或应答位后，</a:t>
                </a:r>
                <a:r>
                  <a:rPr lang="en-US" altLang="zh-CN" dirty="0" smtClean="0"/>
                  <a:t>SCL</a:t>
                </a:r>
                <a:r>
                  <a:rPr lang="zh-CN" altLang="en-US" dirty="0" smtClean="0"/>
                  <a:t>高电平，且</a:t>
                </a:r>
                <a:r>
                  <a:rPr lang="en-US" altLang="zh-CN" dirty="0" smtClean="0"/>
                  <a:t>SDA</a:t>
                </a:r>
                <a:r>
                  <a:rPr lang="zh-CN" altLang="en-US" dirty="0" smtClean="0"/>
                  <a:t>保持稳定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响应</a:t>
                </a:r>
                <a:r>
                  <a:rPr lang="zh-CN" altLang="en-US" dirty="0" smtClean="0"/>
                  <a:t>位</a:t>
                </a:r>
                <a:r>
                  <a:rPr lang="en-US" altLang="zh-CN" dirty="0" smtClean="0"/>
                  <a:t>(</a:t>
                </a:r>
                <a:r>
                  <a:rPr lang="en-US" altLang="zh-CN" b="1" dirty="0" smtClean="0"/>
                  <a:t>A</a:t>
                </a:r>
                <a:r>
                  <a:rPr lang="en-US" altLang="zh-CN" dirty="0" smtClean="0"/>
                  <a:t>ck/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lang="en-US" altLang="zh-CN" dirty="0" smtClean="0"/>
                  <a:t>ck)</a:t>
                </a:r>
                <a:r>
                  <a:rPr lang="zh-CN" altLang="en-US" dirty="0" smtClean="0"/>
                  <a:t>：在八位数据位后，</a:t>
                </a:r>
                <a:r>
                  <a:rPr lang="en-US" altLang="zh-CN" dirty="0" smtClean="0"/>
                  <a:t>SCL</a:t>
                </a:r>
                <a:r>
                  <a:rPr lang="zh-CN" altLang="en-US" dirty="0" smtClean="0"/>
                  <a:t>高电平，且</a:t>
                </a:r>
                <a:r>
                  <a:rPr lang="en-US" altLang="zh-CN" dirty="0" smtClean="0"/>
                  <a:t>SDA</a:t>
                </a:r>
                <a:r>
                  <a:rPr lang="zh-CN" altLang="en-US" dirty="0" smtClean="0"/>
                  <a:t>保持稳定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重复起始位</a:t>
                </a:r>
                <a:r>
                  <a:rPr lang="en-US" altLang="zh-CN" dirty="0" smtClean="0"/>
                  <a:t>(</a:t>
                </a:r>
                <a:r>
                  <a:rPr lang="en-US" altLang="zh-CN" b="1" dirty="0" err="1" smtClean="0"/>
                  <a:t>S</a:t>
                </a:r>
                <a:r>
                  <a:rPr lang="en-US" altLang="zh-CN" dirty="0" err="1" smtClean="0"/>
                  <a:t>tart</a:t>
                </a:r>
                <a:r>
                  <a:rPr lang="en-US" altLang="zh-CN" b="1" dirty="0" err="1"/>
                  <a:t>r</a:t>
                </a:r>
                <a:r>
                  <a:rPr lang="en-US" altLang="zh-CN" dirty="0" err="1" smtClean="0"/>
                  <a:t>epeat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：在应答位后，</a:t>
                </a:r>
                <a:r>
                  <a:rPr lang="en-US" altLang="zh-CN" dirty="0" smtClean="0"/>
                  <a:t>SCL</a:t>
                </a:r>
                <a:r>
                  <a:rPr lang="zh-CN" altLang="en-US" dirty="0" smtClean="0"/>
                  <a:t>高电平，且</a:t>
                </a:r>
                <a:r>
                  <a:rPr lang="en-US" altLang="zh-CN" dirty="0" smtClean="0"/>
                  <a:t>SDA</a:t>
                </a:r>
                <a:r>
                  <a:rPr lang="zh-CN" altLang="en-US" dirty="0" smtClean="0"/>
                  <a:t>下降沿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停止位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sto</a:t>
                </a:r>
                <a:r>
                  <a:rPr lang="en-US" altLang="zh-CN" b="1" dirty="0" err="1" smtClean="0"/>
                  <a:t>P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：在应答位后，</a:t>
                </a:r>
                <a:r>
                  <a:rPr lang="en-US" altLang="zh-CN" dirty="0" smtClean="0"/>
                  <a:t>SCL</a:t>
                </a:r>
                <a:r>
                  <a:rPr lang="zh-CN" altLang="en-US" dirty="0" smtClean="0"/>
                  <a:t>高电平，且</a:t>
                </a:r>
                <a:r>
                  <a:rPr lang="en-US" altLang="zh-CN" dirty="0" smtClean="0"/>
                  <a:t>SDA</a:t>
                </a:r>
                <a:r>
                  <a:rPr lang="zh-CN" altLang="en-US" dirty="0"/>
                  <a:t>上升</a:t>
                </a:r>
                <a:r>
                  <a:rPr lang="zh-CN" altLang="en-US" dirty="0" smtClean="0"/>
                  <a:t>沿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978162" cy="3136993"/>
              </a:xfrm>
              <a:blipFill>
                <a:blip r:embed="rId2"/>
                <a:stretch>
                  <a:fillRect l="-787" t="-3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7816362" y="1825625"/>
            <a:ext cx="3537438" cy="4351338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 smtClean="0">
                <a:latin typeface="Consolas" panose="020B0609020204030204" pitchFamily="49" charset="0"/>
              </a:rPr>
              <a:t>SCL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Consolas" panose="020B0609020204030204" pitchFamily="49" charset="0"/>
              </a:rPr>
              <a:t>SDA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8698524" y="3288323"/>
            <a:ext cx="2398834" cy="501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98524" y="4106802"/>
            <a:ext cx="2398834" cy="501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8698524" y="3358662"/>
            <a:ext cx="7661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698524" y="4196862"/>
            <a:ext cx="5967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0494718" y="4196862"/>
            <a:ext cx="602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896475" y="4171950"/>
            <a:ext cx="1466" cy="3952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0290175" y="3358662"/>
            <a:ext cx="8071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464675" y="3358662"/>
            <a:ext cx="8255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464675" y="3330087"/>
            <a:ext cx="0" cy="368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290175" y="3330087"/>
            <a:ext cx="0" cy="3683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698524" y="3669812"/>
            <a:ext cx="7661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290175" y="3669324"/>
            <a:ext cx="8071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9464675" y="3669324"/>
            <a:ext cx="8255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698524" y="4540250"/>
            <a:ext cx="5967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494718" y="4540250"/>
            <a:ext cx="602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298231" y="4171950"/>
            <a:ext cx="1" cy="3952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10495450" y="4178696"/>
            <a:ext cx="734" cy="3885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9295301" y="4196862"/>
            <a:ext cx="6011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892078" y="4196862"/>
            <a:ext cx="602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299697" y="4540250"/>
            <a:ext cx="5967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9892078" y="4540250"/>
            <a:ext cx="602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15" y="2156802"/>
            <a:ext cx="7749643" cy="381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47715" y="2077376"/>
            <a:ext cx="194476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573174" y="2077376"/>
            <a:ext cx="173203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777360" y="2077376"/>
            <a:ext cx="1433832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459767" y="2077376"/>
            <a:ext cx="1420426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403976" y="2077376"/>
            <a:ext cx="1429305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054798" y="2077376"/>
            <a:ext cx="1411976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38250" y="2077376"/>
            <a:ext cx="194459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907251" y="2077376"/>
            <a:ext cx="194459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8847194" y="2081994"/>
            <a:ext cx="193688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471389" y="2077376"/>
            <a:ext cx="217578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131145" y="2077376"/>
            <a:ext cx="255502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705912" y="2073374"/>
            <a:ext cx="174328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0897186" y="2081994"/>
            <a:ext cx="168205" cy="53985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0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49" grpId="0" animBg="1"/>
      <p:bldP spid="50" grpId="0" animBg="1"/>
      <p:bldP spid="53" grpId="0" animBg="1"/>
      <p:bldP spid="54" grpId="0" animBg="1"/>
      <p:bldP spid="58" grpId="0" animBg="1"/>
      <p:bldP spid="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</a:t>
            </a:r>
            <a:r>
              <a:rPr lang="zh-CN" altLang="en-US" dirty="0" smtClean="0"/>
              <a:t>机</a:t>
            </a:r>
            <a:r>
              <a:rPr lang="zh-CN" altLang="en-US" dirty="0"/>
              <a:t>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pyboard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REPL</a:t>
            </a:r>
            <a:r>
              <a:rPr lang="zh-CN" altLang="en-US" dirty="0" smtClean="0"/>
              <a:t>，以及</a:t>
            </a:r>
            <a:r>
              <a:rPr lang="en-US" altLang="zh-CN" dirty="0" err="1" smtClean="0"/>
              <a:t>SignalTap</a:t>
            </a:r>
            <a:r>
              <a:rPr lang="zh-CN" altLang="en-US" dirty="0" smtClean="0"/>
              <a:t>进行</a:t>
            </a:r>
            <a:r>
              <a:rPr lang="en-US" altLang="zh-CN" dirty="0" err="1" smtClean="0"/>
              <a:t>iic_slave</a:t>
            </a:r>
            <a:r>
              <a:rPr lang="zh-CN" altLang="en-US" dirty="0" smtClean="0"/>
              <a:t>的调试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为什么选择</a:t>
            </a:r>
            <a:r>
              <a:rPr lang="en-US" altLang="zh-CN" dirty="0" err="1" smtClean="0"/>
              <a:t>pyboard</a:t>
            </a:r>
            <a:r>
              <a:rPr lang="en-US" altLang="zh-CN" dirty="0" smtClean="0"/>
              <a:t>:</a:t>
            </a:r>
          </a:p>
          <a:p>
            <a:pPr lvl="2"/>
            <a:r>
              <a:rPr lang="zh-CN" altLang="en-US" dirty="0" smtClean="0"/>
              <a:t>对</a:t>
            </a:r>
            <a:r>
              <a:rPr lang="en-US" altLang="zh-CN" dirty="0" err="1" smtClean="0"/>
              <a:t>iic_slave</a:t>
            </a:r>
            <a:r>
              <a:rPr lang="zh-CN" altLang="en-US" dirty="0" smtClean="0"/>
              <a:t>的调试，需要选择一个可靠并且方便的工具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Pyboard</a:t>
            </a:r>
            <a:r>
              <a:rPr lang="zh-CN" altLang="en-US" dirty="0" smtClean="0"/>
              <a:t>使用的</a:t>
            </a:r>
            <a:r>
              <a:rPr lang="en-US" altLang="zh-CN" dirty="0" err="1" smtClean="0"/>
              <a:t>mpy</a:t>
            </a:r>
            <a:r>
              <a:rPr lang="zh-CN" altLang="en-US" dirty="0" smtClean="0"/>
              <a:t>语言带有</a:t>
            </a:r>
            <a:r>
              <a:rPr lang="en-US" altLang="zh-CN" dirty="0" smtClean="0"/>
              <a:t>I2C</a:t>
            </a:r>
            <a:r>
              <a:rPr lang="zh-CN" altLang="en-US" dirty="0" smtClean="0"/>
              <a:t>类，可用于调试</a:t>
            </a:r>
            <a:r>
              <a:rPr lang="en-US" altLang="zh-CN" dirty="0" err="1" smtClean="0"/>
              <a:t>iic</a:t>
            </a:r>
            <a:r>
              <a:rPr lang="zh-CN" altLang="en-US" dirty="0" smtClean="0"/>
              <a:t>主机及</a:t>
            </a:r>
            <a:r>
              <a:rPr lang="en-US" altLang="zh-CN" dirty="0" err="1" smtClean="0"/>
              <a:t>iic</a:t>
            </a:r>
            <a:r>
              <a:rPr lang="zh-CN" altLang="en-US" dirty="0" smtClean="0"/>
              <a:t>从机，其中的方法较简单易用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调用方法时只需要设备地址和数据等参数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，功能多样</a:t>
            </a:r>
            <a:r>
              <a:rPr lang="en-US" altLang="zh-CN" dirty="0" smtClean="0"/>
              <a:t>(</a:t>
            </a:r>
            <a:r>
              <a:rPr lang="zh-CN" altLang="en-US" dirty="0" smtClean="0"/>
              <a:t>支持</a:t>
            </a:r>
            <a:r>
              <a:rPr lang="zh-CN" altLang="en-US" dirty="0"/>
              <a:t>三种数据帧结构，读写存储设备时地址尺寸可选择</a:t>
            </a:r>
            <a:r>
              <a:rPr lang="en-US" altLang="zh-CN" dirty="0"/>
              <a:t>8</a:t>
            </a:r>
            <a:r>
              <a:rPr lang="zh-CN" altLang="en-US" dirty="0"/>
              <a:t>位或</a:t>
            </a:r>
            <a:r>
              <a:rPr lang="en-US" altLang="zh-CN" dirty="0"/>
              <a:t>16</a:t>
            </a:r>
            <a:r>
              <a:rPr lang="zh-CN" altLang="en-US" dirty="0" smtClean="0"/>
              <a:t>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，并且健壮性不错</a:t>
            </a:r>
            <a:r>
              <a:rPr lang="en-US" altLang="zh-CN" dirty="0" smtClean="0"/>
              <a:t>(</a:t>
            </a:r>
            <a:r>
              <a:rPr lang="zh-CN" altLang="en-US" dirty="0" smtClean="0"/>
              <a:t>带有超时功能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2"/>
            <a:r>
              <a:rPr lang="zh-CN" altLang="en-US" dirty="0" smtClean="0"/>
              <a:t>利用</a:t>
            </a:r>
            <a:r>
              <a:rPr lang="en-US" altLang="zh-CN" dirty="0" smtClean="0"/>
              <a:t>REPL</a:t>
            </a:r>
            <a:r>
              <a:rPr lang="zh-CN" altLang="en-US" dirty="0" smtClean="0"/>
              <a:t>，可以让调试过程变成更加轻松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-&gt;</a:t>
            </a:r>
            <a:r>
              <a:rPr lang="en-US" altLang="zh-CN" dirty="0" err="1">
                <a:hlinkClick r:id="rId2"/>
              </a:rPr>
              <a:t>mpy</a:t>
            </a:r>
            <a:r>
              <a:rPr lang="en-US" altLang="zh-CN" dirty="0">
                <a:hlinkClick r:id="rId2"/>
              </a:rPr>
              <a:t> I</a:t>
            </a:r>
            <a:r>
              <a:rPr lang="en-US" altLang="zh-CN" baseline="30000" dirty="0">
                <a:hlinkClick r:id="rId2"/>
              </a:rPr>
              <a:t>2</a:t>
            </a:r>
            <a:r>
              <a:rPr lang="en-US" altLang="zh-CN" dirty="0">
                <a:hlinkClick r:id="rId2"/>
              </a:rPr>
              <a:t>C</a:t>
            </a:r>
            <a:r>
              <a:rPr lang="zh-CN" altLang="en-US" dirty="0">
                <a:hlinkClick r:id="rId2"/>
              </a:rPr>
              <a:t>文档传送门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89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pyboard</a:t>
            </a:r>
            <a:r>
              <a:rPr lang="zh-CN" altLang="en-US" dirty="0"/>
              <a:t>的</a:t>
            </a:r>
            <a:r>
              <a:rPr lang="en-US" altLang="zh-CN" dirty="0"/>
              <a:t>REPL</a:t>
            </a:r>
            <a:r>
              <a:rPr lang="zh-CN" altLang="en-US" dirty="0"/>
              <a:t>，以及</a:t>
            </a:r>
            <a:r>
              <a:rPr lang="en-US" altLang="zh-CN" dirty="0" err="1"/>
              <a:t>SignalTap</a:t>
            </a:r>
            <a:r>
              <a:rPr lang="zh-CN" altLang="en-US" dirty="0"/>
              <a:t>进行</a:t>
            </a:r>
            <a:r>
              <a:rPr lang="en-US" altLang="zh-CN" dirty="0" err="1"/>
              <a:t>iic_slave</a:t>
            </a:r>
            <a:r>
              <a:rPr lang="zh-CN" altLang="en-US" dirty="0"/>
              <a:t>的调试</a:t>
            </a:r>
            <a:endParaRPr lang="en-US" altLang="zh-CN" dirty="0"/>
          </a:p>
          <a:p>
            <a:pPr lvl="1"/>
            <a:r>
              <a:rPr lang="zh-CN" altLang="en-US" dirty="0" smtClean="0"/>
              <a:t>如何使用</a:t>
            </a:r>
            <a:r>
              <a:rPr lang="en-US" altLang="zh-CN" dirty="0" smtClean="0"/>
              <a:t>REPL:</a:t>
            </a:r>
          </a:p>
          <a:p>
            <a:pPr marL="914400" lvl="2" indent="0">
              <a:buNone/>
            </a:pPr>
            <a:r>
              <a:rPr lang="zh-CN" altLang="en-US" dirty="0" smtClean="0"/>
              <a:t>安装</a:t>
            </a:r>
            <a:r>
              <a:rPr lang="en-US" altLang="zh-CN" dirty="0" err="1" smtClean="0"/>
              <a:t>pyboard</a:t>
            </a:r>
            <a:r>
              <a:rPr lang="zh-CN" altLang="en-US" dirty="0" smtClean="0"/>
              <a:t>的驱动，并使用串口终端工具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PuTTY</a:t>
            </a:r>
            <a:r>
              <a:rPr lang="zh-CN" altLang="en-US" dirty="0" smtClean="0"/>
              <a:t>等</a:t>
            </a:r>
            <a:r>
              <a:rPr lang="en-US" altLang="zh-CN" dirty="0" smtClean="0"/>
              <a:t>)</a:t>
            </a:r>
            <a:r>
              <a:rPr lang="zh-CN" altLang="en-US" dirty="0" smtClean="0"/>
              <a:t>连接</a:t>
            </a:r>
            <a:r>
              <a:rPr lang="en-US" altLang="zh-CN" dirty="0" err="1" smtClean="0"/>
              <a:t>pyboard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REPL</a:t>
            </a:r>
          </a:p>
          <a:p>
            <a:pPr marL="914400" lvl="2" indent="0">
              <a:buNone/>
            </a:pPr>
            <a:r>
              <a:rPr lang="zh-CN" altLang="en-US" dirty="0" smtClean="0"/>
              <a:t>详情请戳</a:t>
            </a:r>
            <a:r>
              <a:rPr lang="zh-CN" altLang="en-US" dirty="0" smtClean="0">
                <a:hlinkClick r:id="rId2"/>
              </a:rPr>
              <a:t>官方文档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 smtClean="0"/>
              <a:t>from </a:t>
            </a:r>
            <a:r>
              <a:rPr lang="en-US" altLang="zh-CN" dirty="0" err="1" smtClean="0"/>
              <a:t>pyb</a:t>
            </a:r>
            <a:r>
              <a:rPr lang="en-US" altLang="zh-CN" dirty="0" smtClean="0"/>
              <a:t> import I2C</a:t>
            </a:r>
            <a:r>
              <a:rPr lang="zh-CN" altLang="en-US" dirty="0" smtClean="0"/>
              <a:t>，导入</a:t>
            </a:r>
            <a:r>
              <a:rPr lang="en-US" altLang="zh-CN" dirty="0" smtClean="0"/>
              <a:t>I2C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 err="1"/>
              <a:t>i</a:t>
            </a:r>
            <a:r>
              <a:rPr lang="en-US" altLang="zh-CN" dirty="0" err="1" smtClean="0"/>
              <a:t>ic</a:t>
            </a:r>
            <a:r>
              <a:rPr lang="en-US" altLang="zh-CN" dirty="0" smtClean="0"/>
              <a:t> = I2C(1, I2C.MASTER)</a:t>
            </a:r>
            <a:r>
              <a:rPr lang="zh-CN" altLang="en-US" dirty="0" smtClean="0"/>
              <a:t>，创建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 smtClean="0"/>
              <a:t>I2C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(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I2C1</a:t>
            </a:r>
            <a:r>
              <a:rPr lang="zh-CN" altLang="en-US" dirty="0" smtClean="0"/>
              <a:t>资源，并配置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为主机</a:t>
            </a:r>
            <a:r>
              <a:rPr lang="en-US" altLang="zh-CN" dirty="0" smtClean="0"/>
              <a:t>)</a:t>
            </a:r>
          </a:p>
          <a:p>
            <a:pPr marL="914400" lvl="2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28681"/>
            <a:ext cx="4377961" cy="2770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80" y="3857858"/>
            <a:ext cx="2865251" cy="2770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9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调试的硬件准备：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我使用的是</a:t>
            </a:r>
            <a:r>
              <a:rPr lang="en-US" altLang="zh-CN" dirty="0" err="1" smtClean="0"/>
              <a:t>pyb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I2C1</a:t>
            </a:r>
            <a:r>
              <a:rPr lang="zh-CN" altLang="en-US" dirty="0" smtClean="0"/>
              <a:t>，所以将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X9</a:t>
            </a:r>
            <a:r>
              <a:rPr lang="zh-CN" altLang="en-US" dirty="0" smtClean="0"/>
              <a:t>连接到</a:t>
            </a:r>
            <a:r>
              <a:rPr lang="en-US" altLang="zh-CN" dirty="0" smtClean="0"/>
              <a:t>SCL</a:t>
            </a:r>
            <a:r>
              <a:rPr lang="zh-CN" altLang="en-US" dirty="0" smtClean="0"/>
              <a:t>总线上，</a:t>
            </a:r>
            <a:r>
              <a:rPr lang="en-US" altLang="zh-CN" dirty="0" smtClean="0"/>
              <a:t>X10</a:t>
            </a:r>
            <a:r>
              <a:rPr lang="zh-CN" altLang="en-US" dirty="0" smtClean="0"/>
              <a:t>连接到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SDA</a:t>
            </a:r>
            <a:r>
              <a:rPr lang="zh-CN" altLang="en-US" dirty="0" smtClean="0"/>
              <a:t>总线上，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开发板</a:t>
            </a:r>
            <a:r>
              <a:rPr lang="en-US" altLang="zh-CN" dirty="0" smtClean="0"/>
              <a:t>(</a:t>
            </a:r>
            <a:r>
              <a:rPr lang="zh-CN" altLang="en-US" dirty="0" smtClean="0"/>
              <a:t>我用的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是老版的</a:t>
            </a:r>
            <a:r>
              <a:rPr lang="en-US" altLang="zh-CN" dirty="0" smtClean="0"/>
              <a:t>AX301)</a:t>
            </a:r>
            <a:r>
              <a:rPr lang="zh-CN" altLang="en-US" dirty="0" smtClean="0"/>
              <a:t>上选择两个便利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的扩展口引脚，比如</a:t>
            </a:r>
            <a:r>
              <a:rPr lang="en-US" altLang="zh-CN" dirty="0" smtClean="0"/>
              <a:t>Pin_E7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到</a:t>
            </a:r>
            <a:r>
              <a:rPr lang="en-US" altLang="zh-CN" dirty="0" smtClean="0"/>
              <a:t>SCL</a:t>
            </a:r>
            <a:r>
              <a:rPr lang="zh-CN" altLang="en-US" dirty="0" smtClean="0"/>
              <a:t>总线上，</a:t>
            </a:r>
            <a:r>
              <a:rPr lang="en-US" altLang="zh-CN" dirty="0" smtClean="0"/>
              <a:t>Pin_D8</a:t>
            </a:r>
            <a:r>
              <a:rPr lang="zh-CN" altLang="en-US" dirty="0" smtClean="0"/>
              <a:t>连接到</a:t>
            </a:r>
            <a:r>
              <a:rPr lang="en-US" altLang="zh-CN" dirty="0" smtClean="0"/>
              <a:t>SDA</a:t>
            </a:r>
          </a:p>
          <a:p>
            <a:pPr marL="457200" lvl="1" indent="0">
              <a:buNone/>
            </a:pPr>
            <a:r>
              <a:rPr lang="zh-CN" altLang="en-US" dirty="0" smtClean="0"/>
              <a:t>总线上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18" y="2344551"/>
            <a:ext cx="5109882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调试帧头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iic.scan</a:t>
            </a:r>
            <a:r>
              <a:rPr lang="en-US" altLang="zh-CN" dirty="0" smtClean="0"/>
              <a:t>()</a:t>
            </a:r>
            <a:r>
              <a:rPr lang="zh-CN" altLang="en-US" dirty="0" smtClean="0"/>
              <a:t>以及</a:t>
            </a:r>
            <a:r>
              <a:rPr lang="en-US" altLang="zh-CN" dirty="0" err="1" smtClean="0"/>
              <a:t>iic.is_ready</a:t>
            </a:r>
            <a:r>
              <a:rPr lang="en-US" altLang="zh-CN" dirty="0" smtClean="0"/>
              <a:t>([</a:t>
            </a:r>
            <a:r>
              <a:rPr lang="zh-CN" altLang="en-US" dirty="0" smtClean="0"/>
              <a:t>设备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地址</a:t>
            </a:r>
            <a:r>
              <a:rPr lang="en-US" altLang="zh-CN" dirty="0" smtClean="0"/>
              <a:t>])</a:t>
            </a:r>
            <a:r>
              <a:rPr lang="zh-CN" altLang="en-US" dirty="0" smtClean="0"/>
              <a:t>发送仅包含帧头</a:t>
            </a:r>
            <a:r>
              <a:rPr lang="en-US" altLang="zh-CN" dirty="0" smtClean="0"/>
              <a:t>+</a:t>
            </a:r>
            <a:r>
              <a:rPr lang="zh-CN" altLang="en-US" dirty="0" smtClean="0"/>
              <a:t>应答的数据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检查</a:t>
            </a:r>
            <a:r>
              <a:rPr lang="en-US" altLang="zh-CN" dirty="0" err="1" smtClean="0"/>
              <a:t>iic.scan</a:t>
            </a:r>
            <a:r>
              <a:rPr lang="en-US" altLang="zh-CN" dirty="0" smtClean="0"/>
              <a:t>()</a:t>
            </a:r>
            <a:r>
              <a:rPr lang="zh-CN" altLang="en-US" dirty="0"/>
              <a:t>返回</a:t>
            </a:r>
            <a:r>
              <a:rPr lang="zh-CN" altLang="en-US" dirty="0" smtClean="0"/>
              <a:t>值中是否含有期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望的设备地址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或</a:t>
            </a:r>
            <a:r>
              <a:rPr lang="en-US" altLang="zh-CN" dirty="0" err="1"/>
              <a:t>i</a:t>
            </a:r>
            <a:r>
              <a:rPr lang="en-US" altLang="zh-CN" dirty="0" err="1" smtClean="0"/>
              <a:t>ic.is_ready</a:t>
            </a:r>
            <a:r>
              <a:rPr lang="en-US" altLang="zh-CN" dirty="0" smtClean="0"/>
              <a:t>()</a:t>
            </a:r>
            <a:r>
              <a:rPr lang="zh-CN" altLang="en-US" dirty="0" smtClean="0"/>
              <a:t>是否返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回</a:t>
            </a:r>
            <a:r>
              <a:rPr lang="en-US" altLang="zh-CN" dirty="0" smtClean="0"/>
              <a:t>True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err="1" smtClean="0"/>
              <a:t>SignalTap</a:t>
            </a:r>
            <a:r>
              <a:rPr lang="zh-CN" altLang="en-US" dirty="0" smtClean="0"/>
              <a:t>中检查模块的各波形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是否正确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2" y="1296847"/>
            <a:ext cx="4569767" cy="4065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88" y="3309250"/>
            <a:ext cx="4048833" cy="2562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0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调试主机写从机数据帧格式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iic.send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, </a:t>
            </a:r>
            <a:r>
              <a:rPr lang="zh-CN" altLang="en-US" dirty="0" smtClean="0"/>
              <a:t>设备地址</a:t>
            </a:r>
            <a:r>
              <a:rPr lang="en-US" altLang="zh-CN" dirty="0" smtClean="0"/>
              <a:t>)</a:t>
            </a:r>
            <a:r>
              <a:rPr lang="zh-CN" altLang="en-US" dirty="0" smtClean="0"/>
              <a:t>发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送含有一字节数据的数据帧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iic.send</a:t>
            </a:r>
            <a:r>
              <a:rPr lang="en-US" altLang="zh-CN" dirty="0" smtClean="0"/>
              <a:t>(</a:t>
            </a:r>
            <a:r>
              <a:rPr lang="zh-CN" altLang="en-US" dirty="0" smtClean="0"/>
              <a:t>字符串</a:t>
            </a:r>
            <a:r>
              <a:rPr lang="en-US" altLang="zh-CN" dirty="0" smtClean="0"/>
              <a:t>, </a:t>
            </a:r>
            <a:r>
              <a:rPr lang="zh-CN" altLang="en-US" dirty="0" smtClean="0"/>
              <a:t>设备地址</a:t>
            </a:r>
            <a:r>
              <a:rPr lang="en-US" altLang="zh-CN" dirty="0" smtClean="0"/>
              <a:t>)</a:t>
            </a:r>
          </a:p>
          <a:p>
            <a:pPr marL="457200" lvl="1" indent="0">
              <a:buNone/>
            </a:pPr>
            <a:r>
              <a:rPr lang="zh-CN" altLang="en-US" dirty="0" smtClean="0"/>
              <a:t>发送含有多字节数据的数据帧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如果方法没有返回任何值，则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err="1" smtClean="0"/>
              <a:t>iic_slave</a:t>
            </a:r>
            <a:r>
              <a:rPr lang="zh-CN" altLang="en-US" dirty="0" smtClean="0"/>
              <a:t>模块工作正常，如果抛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出错误，则需要在</a:t>
            </a:r>
            <a:r>
              <a:rPr lang="en-US" altLang="zh-CN" dirty="0" err="1" smtClean="0"/>
              <a:t>SignalTap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通过波形进行检查或进一步调试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02" y="1336459"/>
            <a:ext cx="4090209" cy="3642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11" y="3318890"/>
            <a:ext cx="4047766" cy="2561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5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ic_slave</a:t>
            </a:r>
            <a:r>
              <a:rPr lang="zh-CN" altLang="en-US" dirty="0" smtClean="0"/>
              <a:t>综合测试模块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err="1" smtClean="0"/>
              <a:t>iic.mem_write</a:t>
            </a:r>
            <a:r>
              <a:rPr lang="en-US" altLang="zh-CN" dirty="0" smtClean="0"/>
              <a:t>()</a:t>
            </a:r>
            <a:r>
              <a:rPr lang="zh-CN" altLang="en-US" dirty="0" smtClean="0"/>
              <a:t>控制开发板上</a:t>
            </a:r>
            <a:r>
              <a:rPr lang="en-US" altLang="zh-CN" dirty="0" smtClean="0"/>
              <a:t>LED</a:t>
            </a:r>
          </a:p>
          <a:p>
            <a:pPr marL="457200" lvl="1" indent="0">
              <a:buNone/>
            </a:pPr>
            <a:r>
              <a:rPr lang="zh-CN" altLang="en-US" dirty="0" smtClean="0"/>
              <a:t>灯的亮度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err="1" smtClean="0"/>
              <a:t>iic.recv</a:t>
            </a:r>
            <a:r>
              <a:rPr lang="en-US" altLang="zh-CN" dirty="0" smtClean="0"/>
              <a:t>()</a:t>
            </a:r>
            <a:r>
              <a:rPr lang="zh-CN" altLang="en-US" dirty="0" smtClean="0"/>
              <a:t>读取一段字符串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err="1" smtClean="0"/>
              <a:t>iic.mem_read</a:t>
            </a:r>
            <a:r>
              <a:rPr lang="en-US" altLang="zh-CN" dirty="0" smtClean="0"/>
              <a:t>()</a:t>
            </a:r>
            <a:r>
              <a:rPr lang="zh-CN" altLang="en-US" dirty="0" smtClean="0"/>
              <a:t>读取另一段字符串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66" y="409599"/>
            <a:ext cx="4948321" cy="3028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66" y="3438504"/>
            <a:ext cx="4071729" cy="27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从机调试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与综合测试模块配套的</a:t>
            </a:r>
            <a:r>
              <a:rPr lang="en-US" altLang="zh-CN" dirty="0" smtClean="0"/>
              <a:t>main.py(</a:t>
            </a:r>
            <a:r>
              <a:rPr lang="zh-CN" altLang="en-US" dirty="0"/>
              <a:t>带了</a:t>
            </a:r>
            <a:r>
              <a:rPr lang="zh-CN" altLang="en-US" dirty="0" smtClean="0"/>
              <a:t>个流水灯的函数</a:t>
            </a:r>
            <a:r>
              <a:rPr lang="en-US" altLang="zh-CN" dirty="0" smtClean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6" y="2695575"/>
            <a:ext cx="5638130" cy="3946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3723482"/>
            <a:ext cx="4329672" cy="2453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/>
          <a:stretch/>
        </p:blipFill>
        <p:spPr>
          <a:xfrm>
            <a:off x="5289036" y="2402502"/>
            <a:ext cx="3788289" cy="1712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6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嘤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详述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总线特性：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/>
              <a:t>总线</a:t>
            </a:r>
            <a:r>
              <a:rPr lang="zh-CN" altLang="en-US" dirty="0" smtClean="0"/>
              <a:t>数据</a:t>
            </a:r>
            <a:r>
              <a:rPr lang="zh-CN" altLang="en-US" dirty="0"/>
              <a:t>传输位</a:t>
            </a:r>
            <a:r>
              <a:rPr lang="zh-CN" altLang="en-US" dirty="0" smtClean="0"/>
              <a:t>速率标准</a:t>
            </a:r>
            <a:r>
              <a:rPr lang="zh-CN" altLang="en-US" dirty="0"/>
              <a:t>模式下可达</a:t>
            </a:r>
            <a:r>
              <a:rPr lang="en-US" altLang="zh-CN" dirty="0"/>
              <a:t>100kbit/s</a:t>
            </a:r>
            <a:r>
              <a:rPr lang="zh-CN" altLang="en-US" dirty="0"/>
              <a:t>，快速模式下可达</a:t>
            </a:r>
            <a:r>
              <a:rPr lang="en-US" altLang="zh-CN" dirty="0"/>
              <a:t>400kbit/s</a:t>
            </a:r>
            <a:r>
              <a:rPr lang="zh-CN" altLang="en-US" dirty="0"/>
              <a:t>，</a:t>
            </a:r>
            <a:r>
              <a:rPr lang="zh-CN" altLang="en-US" dirty="0" smtClean="0"/>
              <a:t>高速模式</a:t>
            </a:r>
            <a:r>
              <a:rPr lang="zh-CN" altLang="en-US" dirty="0"/>
              <a:t>下可达</a:t>
            </a:r>
            <a:r>
              <a:rPr lang="en-US" altLang="zh-CN" dirty="0" smtClean="0"/>
              <a:t>3.4Mbit/s</a:t>
            </a:r>
          </a:p>
          <a:p>
            <a:pPr lvl="1"/>
            <a:r>
              <a:rPr lang="zh-CN" altLang="en-US" dirty="0"/>
              <a:t>片上的滤波器可以滤去总线数据线上的毛刺波，保证数据</a:t>
            </a:r>
            <a:r>
              <a:rPr lang="zh-CN" altLang="en-US" dirty="0" smtClean="0"/>
              <a:t>完整</a:t>
            </a:r>
            <a:endParaRPr lang="en-US" altLang="zh-CN" dirty="0" smtClean="0"/>
          </a:p>
          <a:p>
            <a:pPr lvl="1"/>
            <a:r>
              <a:rPr lang="zh-CN" altLang="en-US" dirty="0"/>
              <a:t>连接到相同总线的</a:t>
            </a:r>
            <a:r>
              <a:rPr lang="en-US" altLang="zh-CN" dirty="0"/>
              <a:t>IC</a:t>
            </a:r>
            <a:r>
              <a:rPr lang="zh-CN" altLang="en-US" dirty="0"/>
              <a:t>数量只受到总线的最大电容</a:t>
            </a:r>
            <a:r>
              <a:rPr lang="en-US" altLang="zh-CN" dirty="0"/>
              <a:t>400pF</a:t>
            </a:r>
            <a:r>
              <a:rPr lang="zh-CN" altLang="en-US" dirty="0" smtClean="0"/>
              <a:t>限制</a:t>
            </a:r>
            <a:endParaRPr lang="en-US" altLang="zh-CN" dirty="0" smtClean="0"/>
          </a:p>
          <a:p>
            <a:pPr lvl="1"/>
            <a:r>
              <a:rPr lang="zh-CN" altLang="en-US" dirty="0"/>
              <a:t>每个器件都有一个唯一的</a:t>
            </a:r>
            <a:r>
              <a:rPr lang="zh-CN" altLang="en-US" dirty="0" smtClean="0"/>
              <a:t>地址，</a:t>
            </a:r>
            <a:r>
              <a:rPr lang="zh-CN" altLang="en-US" dirty="0"/>
              <a:t>器件在执行数据传输时也可以被看作是主机或从</a:t>
            </a:r>
            <a:r>
              <a:rPr lang="zh-CN" altLang="en-US" dirty="0" smtClean="0"/>
              <a:t>机，</a:t>
            </a:r>
            <a:r>
              <a:rPr lang="zh-CN" altLang="en-US" dirty="0"/>
              <a:t>主机是初始化总线的数据传输并产生允许传输的时钟信号的器件。此时任何被寻址的器件都被认为是从机</a:t>
            </a:r>
          </a:p>
        </p:txBody>
      </p:sp>
    </p:spTree>
    <p:extLst>
      <p:ext uri="{BB962C8B-B14F-4D97-AF65-F5344CB8AC3E}">
        <p14:creationId xmlns:p14="http://schemas.microsoft.com/office/powerpoint/2010/main" val="29969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详述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649018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总线的上拉电阻：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</a:t>
            </a:r>
            <a:r>
              <a:rPr lang="zh-CN" altLang="en-US" dirty="0"/>
              <a:t>连接到总线的</a:t>
            </a:r>
            <a:r>
              <a:rPr lang="zh-CN" altLang="en-US" dirty="0" smtClean="0"/>
              <a:t>器件是</a:t>
            </a:r>
            <a:r>
              <a:rPr lang="zh-CN" altLang="en-US" dirty="0"/>
              <a:t>开</a:t>
            </a:r>
            <a:r>
              <a:rPr lang="zh-CN" altLang="en-US" dirty="0" smtClean="0"/>
              <a:t>漏或开集输出的，</a:t>
            </a:r>
            <a:r>
              <a:rPr lang="zh-CN" altLang="en-US" dirty="0"/>
              <a:t>器件本身只能输出低电平，无法主动输出高电平，只能通过外部上拉电阻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将</a:t>
            </a:r>
            <a:r>
              <a:rPr lang="zh-CN" altLang="en-US" dirty="0"/>
              <a:t>信号线拉至高电平。</a:t>
            </a:r>
            <a:r>
              <a:rPr lang="zh-CN" altLang="en-US" dirty="0" smtClean="0"/>
              <a:t>因此</a:t>
            </a:r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 smtClean="0"/>
              <a:t>总线必须接上拉电阻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的上拉电阻</a:t>
            </a:r>
            <a:r>
              <a:rPr lang="en-US" altLang="zh-CN" dirty="0" err="1" smtClean="0"/>
              <a:t>Rp</a:t>
            </a:r>
            <a:r>
              <a:rPr lang="zh-CN" altLang="en-US" dirty="0" smtClean="0"/>
              <a:t>阻值可以是</a:t>
            </a:r>
            <a:r>
              <a:rPr lang="en-US" altLang="zh-CN" dirty="0" smtClean="0"/>
              <a:t>1.5K</a:t>
            </a:r>
            <a:r>
              <a:rPr lang="zh-CN" altLang="en-US" dirty="0"/>
              <a:t>、</a:t>
            </a:r>
            <a:r>
              <a:rPr lang="en-US" altLang="zh-CN" dirty="0" smtClean="0"/>
              <a:t>2.2K</a:t>
            </a:r>
            <a:r>
              <a:rPr lang="zh-CN" altLang="en-US" dirty="0"/>
              <a:t>、</a:t>
            </a:r>
            <a:r>
              <a:rPr lang="en-US" altLang="zh-CN" dirty="0" smtClean="0"/>
              <a:t>4.7K</a:t>
            </a:r>
            <a:r>
              <a:rPr lang="zh-CN" altLang="en-US" dirty="0" smtClean="0"/>
              <a:t>（大于</a:t>
            </a:r>
            <a:r>
              <a:rPr lang="en-US" altLang="zh-CN" dirty="0" smtClean="0"/>
              <a:t>1K</a:t>
            </a:r>
            <a:r>
              <a:rPr lang="zh-CN" altLang="en-US" dirty="0" smtClean="0"/>
              <a:t>，小于</a:t>
            </a:r>
            <a:r>
              <a:rPr lang="en-US" altLang="zh-CN" dirty="0" smtClean="0"/>
              <a:t>10K</a:t>
            </a:r>
            <a:r>
              <a:rPr lang="zh-CN" altLang="en-US" dirty="0" smtClean="0"/>
              <a:t>），上拉电阻的选择与功耗、时序、信号上升</a:t>
            </a:r>
            <a:r>
              <a:rPr lang="en-US" altLang="zh-CN" dirty="0" smtClean="0"/>
              <a:t>/</a:t>
            </a:r>
            <a:r>
              <a:rPr lang="zh-CN" altLang="en-US" dirty="0" smtClean="0"/>
              <a:t>下降时间有关，一般取</a:t>
            </a:r>
            <a:r>
              <a:rPr lang="en-US" altLang="zh-CN" dirty="0" smtClean="0"/>
              <a:t>1.5K</a:t>
            </a:r>
            <a:r>
              <a:rPr lang="zh-CN" altLang="en-US" dirty="0" smtClean="0"/>
              <a:t>或</a:t>
            </a:r>
            <a:r>
              <a:rPr lang="en-US" altLang="zh-CN" dirty="0" smtClean="0"/>
              <a:t>2.2K</a:t>
            </a:r>
          </a:p>
          <a:p>
            <a:pPr lvl="1"/>
            <a:r>
              <a:rPr lang="zh-CN" altLang="en-US" dirty="0" smtClean="0"/>
              <a:t>在总线上串联电阻</a:t>
            </a:r>
            <a:r>
              <a:rPr lang="en-US" altLang="zh-CN" dirty="0" err="1" smtClean="0"/>
              <a:t>Rs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一般取</a:t>
            </a:r>
            <a:r>
              <a:rPr lang="en-US" altLang="zh-CN" dirty="0" smtClean="0"/>
              <a:t>100~200Ω</a:t>
            </a:r>
            <a:r>
              <a:rPr lang="zh-CN" altLang="en-US" dirty="0" smtClean="0"/>
              <a:t>，非必须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，可以有效抑制总线上的毛刺噪声，从而提高可靠性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04" y="2251138"/>
            <a:ext cx="3789696" cy="2276719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05" y="4527857"/>
            <a:ext cx="1869550" cy="14211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52" y="4527857"/>
            <a:ext cx="1894848" cy="14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详述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数据帧格式</a:t>
                </a:r>
                <a:r>
                  <a:rPr lang="en-US" altLang="zh-CN" dirty="0" smtClean="0"/>
                  <a:t>(7</a:t>
                </a:r>
                <a:r>
                  <a:rPr lang="zh-CN" altLang="en-US" dirty="0" smtClean="0"/>
                  <a:t>位寻址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/>
                  <a:t>从</a:t>
                </a:r>
                <a:r>
                  <a:rPr lang="zh-CN" altLang="en-US" dirty="0" smtClean="0"/>
                  <a:t>机地址：</a:t>
                </a:r>
                <a:r>
                  <a:rPr lang="en-US" altLang="zh-CN" dirty="0" smtClean="0"/>
                  <a:t>7</a:t>
                </a:r>
                <a:r>
                  <a:rPr lang="zh-CN" altLang="en-US" dirty="0" smtClean="0"/>
                  <a:t>位，先传输</a:t>
                </a:r>
                <a:r>
                  <a:rPr lang="en-US" altLang="zh-CN" dirty="0" smtClean="0"/>
                  <a:t>MSB(</a:t>
                </a:r>
                <a:r>
                  <a:rPr lang="zh-CN" altLang="en-US" dirty="0" smtClean="0"/>
                  <a:t>最高有效位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en-US" altLang="zh-CN" dirty="0" smtClean="0"/>
                  <a:t>R/W(</a:t>
                </a:r>
                <a:r>
                  <a:rPr lang="zh-CN" altLang="en-US" dirty="0" smtClean="0"/>
                  <a:t>读写选择位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：</a:t>
                </a:r>
                <a:r>
                  <a:rPr lang="en-US" altLang="zh-CN" b="1" dirty="0" smtClean="0"/>
                  <a:t>W</a:t>
                </a:r>
                <a:r>
                  <a:rPr lang="en-US" altLang="zh-CN" dirty="0" smtClean="0"/>
                  <a:t>rite=0</a:t>
                </a:r>
                <a:r>
                  <a:rPr lang="zh-CN" altLang="en-US" dirty="0" smtClean="0"/>
                  <a:t>、</a:t>
                </a:r>
                <a:r>
                  <a:rPr lang="en-US" altLang="zh-CN" b="1" dirty="0" smtClean="0"/>
                  <a:t>R</a:t>
                </a:r>
                <a:r>
                  <a:rPr lang="en-US" altLang="zh-CN" dirty="0" smtClean="0"/>
                  <a:t>ead=1</a:t>
                </a:r>
                <a:r>
                  <a:rPr lang="zh-CN" altLang="en-US" dirty="0" smtClean="0"/>
                  <a:t>，和</a:t>
                </a:r>
                <a:r>
                  <a:rPr lang="en-US" altLang="zh-CN" b="1" dirty="0" err="1" smtClean="0"/>
                  <a:t>Sr</a:t>
                </a:r>
                <a:r>
                  <a:rPr lang="zh-CN" altLang="en-US" dirty="0" smtClean="0"/>
                  <a:t>共同决定数据帧的格式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DATA(</a:t>
                </a:r>
                <a:r>
                  <a:rPr lang="zh-CN" altLang="en-US" dirty="0" smtClean="0"/>
                  <a:t>数据位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8</a:t>
                </a:r>
                <a:r>
                  <a:rPr lang="zh-CN" altLang="en-US" dirty="0" smtClean="0"/>
                  <a:t>位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先</a:t>
                </a:r>
                <a:r>
                  <a:rPr lang="zh-CN" altLang="en-US" dirty="0"/>
                  <a:t>传输</a:t>
                </a:r>
                <a:r>
                  <a:rPr lang="en-US" altLang="zh-CN" dirty="0"/>
                  <a:t>MSB(</a:t>
                </a:r>
                <a:r>
                  <a:rPr lang="zh-CN" altLang="en-US" dirty="0"/>
                  <a:t>最高有效位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：响应位，</a:t>
                </a:r>
                <a:r>
                  <a:rPr lang="en-US" altLang="zh-CN" b="1" dirty="0" smtClean="0"/>
                  <a:t>A</a:t>
                </a:r>
                <a:r>
                  <a:rPr lang="en-US" altLang="zh-CN" dirty="0" smtClean="0"/>
                  <a:t>=0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lang="en-US" altLang="zh-CN" dirty="0" smtClean="0"/>
                  <a:t>=1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主机写从机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深色表示传输方向为主机→从机，下同</a:t>
                </a:r>
                <a:r>
                  <a:rPr lang="en-US" altLang="zh-CN" dirty="0" smtClean="0"/>
                  <a:t>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主机读从机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815653"/>
                  </p:ext>
                </p:extLst>
              </p:nvPr>
            </p:nvGraphicFramePr>
            <p:xfrm>
              <a:off x="2032000" y="4261858"/>
              <a:ext cx="8127999" cy="37084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1781525885"/>
                        </a:ext>
                      </a:extLst>
                    </a:gridCol>
                    <a:gridCol w="1343926">
                      <a:extLst>
                        <a:ext uri="{9D8B030D-6E8A-4147-A177-3AD203B41FA5}">
                          <a16:colId xmlns:a16="http://schemas.microsoft.com/office/drawing/2014/main" val="1618312032"/>
                        </a:ext>
                      </a:extLst>
                    </a:gridCol>
                    <a:gridCol w="1029810">
                      <a:extLst>
                        <a:ext uri="{9D8B030D-6E8A-4147-A177-3AD203B41FA5}">
                          <a16:colId xmlns:a16="http://schemas.microsoft.com/office/drawing/2014/main" val="3508783887"/>
                        </a:ext>
                      </a:extLst>
                    </a:gridCol>
                    <a:gridCol w="523782">
                      <a:extLst>
                        <a:ext uri="{9D8B030D-6E8A-4147-A177-3AD203B41FA5}">
                          <a16:colId xmlns:a16="http://schemas.microsoft.com/office/drawing/2014/main" val="1828002723"/>
                        </a:ext>
                      </a:extLst>
                    </a:gridCol>
                    <a:gridCol w="985421">
                      <a:extLst>
                        <a:ext uri="{9D8B030D-6E8A-4147-A177-3AD203B41FA5}">
                          <a16:colId xmlns:a16="http://schemas.microsoft.com/office/drawing/2014/main" val="3342655322"/>
                        </a:ext>
                      </a:extLst>
                    </a:gridCol>
                    <a:gridCol w="632616">
                      <a:extLst>
                        <a:ext uri="{9D8B030D-6E8A-4147-A177-3AD203B41FA5}">
                          <a16:colId xmlns:a16="http://schemas.microsoft.com/office/drawing/2014/main" val="353819507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1057909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0972104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45606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R/W=0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A/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dirty="0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67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815653"/>
                  </p:ext>
                </p:extLst>
              </p:nvPr>
            </p:nvGraphicFramePr>
            <p:xfrm>
              <a:off x="2032000" y="4261858"/>
              <a:ext cx="8127999" cy="37084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1781525885"/>
                        </a:ext>
                      </a:extLst>
                    </a:gridCol>
                    <a:gridCol w="1343926">
                      <a:extLst>
                        <a:ext uri="{9D8B030D-6E8A-4147-A177-3AD203B41FA5}">
                          <a16:colId xmlns:a16="http://schemas.microsoft.com/office/drawing/2014/main" val="1618312032"/>
                        </a:ext>
                      </a:extLst>
                    </a:gridCol>
                    <a:gridCol w="1029810">
                      <a:extLst>
                        <a:ext uri="{9D8B030D-6E8A-4147-A177-3AD203B41FA5}">
                          <a16:colId xmlns:a16="http://schemas.microsoft.com/office/drawing/2014/main" val="3508783887"/>
                        </a:ext>
                      </a:extLst>
                    </a:gridCol>
                    <a:gridCol w="523782">
                      <a:extLst>
                        <a:ext uri="{9D8B030D-6E8A-4147-A177-3AD203B41FA5}">
                          <a16:colId xmlns:a16="http://schemas.microsoft.com/office/drawing/2014/main" val="1828002723"/>
                        </a:ext>
                      </a:extLst>
                    </a:gridCol>
                    <a:gridCol w="985421">
                      <a:extLst>
                        <a:ext uri="{9D8B030D-6E8A-4147-A177-3AD203B41FA5}">
                          <a16:colId xmlns:a16="http://schemas.microsoft.com/office/drawing/2014/main" val="3342655322"/>
                        </a:ext>
                      </a:extLst>
                    </a:gridCol>
                    <a:gridCol w="632616">
                      <a:extLst>
                        <a:ext uri="{9D8B030D-6E8A-4147-A177-3AD203B41FA5}">
                          <a16:colId xmlns:a16="http://schemas.microsoft.com/office/drawing/2014/main" val="353819507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1057909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0972104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45606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R/W=0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2027" t="-8197" r="-10135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670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462221"/>
                  </p:ext>
                </p:extLst>
              </p:nvPr>
            </p:nvGraphicFramePr>
            <p:xfrm>
              <a:off x="2031999" y="5033990"/>
              <a:ext cx="8127999" cy="37084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1781525885"/>
                        </a:ext>
                      </a:extLst>
                    </a:gridCol>
                    <a:gridCol w="1343926">
                      <a:extLst>
                        <a:ext uri="{9D8B030D-6E8A-4147-A177-3AD203B41FA5}">
                          <a16:colId xmlns:a16="http://schemas.microsoft.com/office/drawing/2014/main" val="1618312032"/>
                        </a:ext>
                      </a:extLst>
                    </a:gridCol>
                    <a:gridCol w="1029810">
                      <a:extLst>
                        <a:ext uri="{9D8B030D-6E8A-4147-A177-3AD203B41FA5}">
                          <a16:colId xmlns:a16="http://schemas.microsoft.com/office/drawing/2014/main" val="3508783887"/>
                        </a:ext>
                      </a:extLst>
                    </a:gridCol>
                    <a:gridCol w="523782">
                      <a:extLst>
                        <a:ext uri="{9D8B030D-6E8A-4147-A177-3AD203B41FA5}">
                          <a16:colId xmlns:a16="http://schemas.microsoft.com/office/drawing/2014/main" val="1828002723"/>
                        </a:ext>
                      </a:extLst>
                    </a:gridCol>
                    <a:gridCol w="985421">
                      <a:extLst>
                        <a:ext uri="{9D8B030D-6E8A-4147-A177-3AD203B41FA5}">
                          <a16:colId xmlns:a16="http://schemas.microsoft.com/office/drawing/2014/main" val="3342655322"/>
                        </a:ext>
                      </a:extLst>
                    </a:gridCol>
                    <a:gridCol w="632616">
                      <a:extLst>
                        <a:ext uri="{9D8B030D-6E8A-4147-A177-3AD203B41FA5}">
                          <a16:colId xmlns:a16="http://schemas.microsoft.com/office/drawing/2014/main" val="353819507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1057909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0972104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45606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R/W=1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A/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dirty="0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oMath>
                          </a14:m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67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462221"/>
                  </p:ext>
                </p:extLst>
              </p:nvPr>
            </p:nvGraphicFramePr>
            <p:xfrm>
              <a:off x="2031999" y="5033990"/>
              <a:ext cx="8127999" cy="37084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1781525885"/>
                        </a:ext>
                      </a:extLst>
                    </a:gridCol>
                    <a:gridCol w="1343926">
                      <a:extLst>
                        <a:ext uri="{9D8B030D-6E8A-4147-A177-3AD203B41FA5}">
                          <a16:colId xmlns:a16="http://schemas.microsoft.com/office/drawing/2014/main" val="1618312032"/>
                        </a:ext>
                      </a:extLst>
                    </a:gridCol>
                    <a:gridCol w="1029810">
                      <a:extLst>
                        <a:ext uri="{9D8B030D-6E8A-4147-A177-3AD203B41FA5}">
                          <a16:colId xmlns:a16="http://schemas.microsoft.com/office/drawing/2014/main" val="3508783887"/>
                        </a:ext>
                      </a:extLst>
                    </a:gridCol>
                    <a:gridCol w="523782">
                      <a:extLst>
                        <a:ext uri="{9D8B030D-6E8A-4147-A177-3AD203B41FA5}">
                          <a16:colId xmlns:a16="http://schemas.microsoft.com/office/drawing/2014/main" val="1828002723"/>
                        </a:ext>
                      </a:extLst>
                    </a:gridCol>
                    <a:gridCol w="985421">
                      <a:extLst>
                        <a:ext uri="{9D8B030D-6E8A-4147-A177-3AD203B41FA5}">
                          <a16:colId xmlns:a16="http://schemas.microsoft.com/office/drawing/2014/main" val="3342655322"/>
                        </a:ext>
                      </a:extLst>
                    </a:gridCol>
                    <a:gridCol w="632616">
                      <a:extLst>
                        <a:ext uri="{9D8B030D-6E8A-4147-A177-3AD203B41FA5}">
                          <a16:colId xmlns:a16="http://schemas.microsoft.com/office/drawing/2014/main" val="353819507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1057909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09721040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545606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R/W=1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2027" t="-6452" r="-10135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67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19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baseline="30000" dirty="0"/>
              <a:t>2</a:t>
            </a:r>
            <a:r>
              <a:rPr lang="en-US" altLang="zh-CN" dirty="0"/>
              <a:t>C</a:t>
            </a:r>
            <a:r>
              <a:rPr lang="zh-CN" altLang="en-US" dirty="0"/>
              <a:t>详述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数据帧格式</a:t>
            </a:r>
            <a:r>
              <a:rPr lang="en-US" altLang="zh-CN" dirty="0"/>
              <a:t>(7</a:t>
            </a:r>
            <a:r>
              <a:rPr lang="zh-CN" altLang="en-US" dirty="0"/>
              <a:t>位寻址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复合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关于数据帧的总结</a:t>
            </a:r>
            <a:r>
              <a:rPr lang="en-US" altLang="zh-CN" dirty="0" smtClean="0"/>
              <a:t>:</a:t>
            </a:r>
          </a:p>
          <a:p>
            <a:pPr lvl="2"/>
            <a:r>
              <a:rPr lang="zh-CN" altLang="en-US" dirty="0" smtClean="0"/>
              <a:t>复合格式中，主机向从机发送的数据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位或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表示将要读取的内存地址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因为</a:t>
            </a:r>
            <a:r>
              <a:rPr lang="en-US" altLang="zh-CN" dirty="0" smtClean="0"/>
              <a:t>7</a:t>
            </a:r>
            <a:r>
              <a:rPr lang="zh-CN" altLang="en-US" dirty="0" smtClean="0"/>
              <a:t>位寻址的数据帧，从机地址</a:t>
            </a:r>
            <a:r>
              <a:rPr lang="zh-CN" altLang="en-US" dirty="0"/>
              <a:t>和</a:t>
            </a:r>
            <a:r>
              <a:rPr lang="zh-CN" altLang="en-US" dirty="0" smtClean="0"/>
              <a:t>读写选择字段的位数和为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，传输时序和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相同，所以把这两个字段看作一个整体，称作帧头</a:t>
            </a:r>
            <a:endParaRPr lang="zh-CN" altLang="en-US" dirty="0"/>
          </a:p>
          <a:p>
            <a:pPr lvl="2"/>
            <a:r>
              <a:rPr lang="zh-CN" altLang="en-US" dirty="0" smtClean="0"/>
              <a:t>在三种数据帧格式中，起始位</a:t>
            </a:r>
            <a:r>
              <a:rPr lang="en-US" altLang="zh-CN" dirty="0" smtClean="0"/>
              <a:t>(S)</a:t>
            </a:r>
            <a:r>
              <a:rPr lang="zh-CN" altLang="en-US" dirty="0"/>
              <a:t>、</a:t>
            </a:r>
            <a:r>
              <a:rPr lang="zh-CN" altLang="en-US" dirty="0" smtClean="0"/>
              <a:t>重复起始位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Sr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、帧头后第一个响应位、终止位</a:t>
            </a:r>
            <a:r>
              <a:rPr lang="en-US" altLang="zh-CN" dirty="0" smtClean="0"/>
              <a:t>(P)</a:t>
            </a:r>
            <a:r>
              <a:rPr lang="zh-CN" altLang="en-US" dirty="0" smtClean="0"/>
              <a:t>的传输方向总是主机→从机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起始位</a:t>
            </a:r>
            <a:r>
              <a:rPr lang="en-US" altLang="zh-CN" dirty="0" smtClean="0"/>
              <a:t>(S)</a:t>
            </a:r>
            <a:r>
              <a:rPr lang="zh-CN" altLang="en-US" dirty="0" smtClean="0"/>
              <a:t>和重复起始位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Sr</a:t>
            </a:r>
            <a:r>
              <a:rPr lang="en-US" altLang="zh-CN" dirty="0" smtClean="0"/>
              <a:t>)</a:t>
            </a:r>
            <a:r>
              <a:rPr lang="zh-CN" altLang="en-US" dirty="0" smtClean="0"/>
              <a:t>在功能上是相同的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9434718"/>
                  </p:ext>
                </p:extLst>
              </p:nvPr>
            </p:nvGraphicFramePr>
            <p:xfrm>
              <a:off x="1432634" y="2725571"/>
              <a:ext cx="9326731" cy="37084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93450">
                      <a:extLst>
                        <a:ext uri="{9D8B030D-6E8A-4147-A177-3AD203B41FA5}">
                          <a16:colId xmlns:a16="http://schemas.microsoft.com/office/drawing/2014/main" val="1781525885"/>
                        </a:ext>
                      </a:extLst>
                    </a:gridCol>
                    <a:gridCol w="1180731">
                      <a:extLst>
                        <a:ext uri="{9D8B030D-6E8A-4147-A177-3AD203B41FA5}">
                          <a16:colId xmlns:a16="http://schemas.microsoft.com/office/drawing/2014/main" val="1618312032"/>
                        </a:ext>
                      </a:extLst>
                    </a:gridCol>
                    <a:gridCol w="923277">
                      <a:extLst>
                        <a:ext uri="{9D8B030D-6E8A-4147-A177-3AD203B41FA5}">
                          <a16:colId xmlns:a16="http://schemas.microsoft.com/office/drawing/2014/main" val="3508783887"/>
                        </a:ext>
                      </a:extLst>
                    </a:gridCol>
                    <a:gridCol w="390618">
                      <a:extLst>
                        <a:ext uri="{9D8B030D-6E8A-4147-A177-3AD203B41FA5}">
                          <a16:colId xmlns:a16="http://schemas.microsoft.com/office/drawing/2014/main" val="1828002723"/>
                        </a:ext>
                      </a:extLst>
                    </a:gridCol>
                    <a:gridCol w="870011">
                      <a:extLst>
                        <a:ext uri="{9D8B030D-6E8A-4147-A177-3AD203B41FA5}">
                          <a16:colId xmlns:a16="http://schemas.microsoft.com/office/drawing/2014/main" val="3342655322"/>
                        </a:ext>
                      </a:extLst>
                    </a:gridCol>
                    <a:gridCol w="452762">
                      <a:extLst>
                        <a:ext uri="{9D8B030D-6E8A-4147-A177-3AD203B41FA5}">
                          <a16:colId xmlns:a16="http://schemas.microsoft.com/office/drawing/2014/main" val="3538195077"/>
                        </a:ext>
                      </a:extLst>
                    </a:gridCol>
                    <a:gridCol w="532660">
                      <a:extLst>
                        <a:ext uri="{9D8B030D-6E8A-4147-A177-3AD203B41FA5}">
                          <a16:colId xmlns:a16="http://schemas.microsoft.com/office/drawing/2014/main" val="3510579090"/>
                        </a:ext>
                      </a:extLst>
                    </a:gridCol>
                    <a:gridCol w="1145219">
                      <a:extLst>
                        <a:ext uri="{9D8B030D-6E8A-4147-A177-3AD203B41FA5}">
                          <a16:colId xmlns:a16="http://schemas.microsoft.com/office/drawing/2014/main" val="109721040"/>
                        </a:ext>
                      </a:extLst>
                    </a:gridCol>
                    <a:gridCol w="976544">
                      <a:extLst>
                        <a:ext uri="{9D8B030D-6E8A-4147-A177-3AD203B41FA5}">
                          <a16:colId xmlns:a16="http://schemas.microsoft.com/office/drawing/2014/main" val="3545606230"/>
                        </a:ext>
                      </a:extLst>
                    </a:gridCol>
                    <a:gridCol w="506027">
                      <a:extLst>
                        <a:ext uri="{9D8B030D-6E8A-4147-A177-3AD203B41FA5}">
                          <a16:colId xmlns:a16="http://schemas.microsoft.com/office/drawing/2014/main" val="2120490358"/>
                        </a:ext>
                      </a:extLst>
                    </a:gridCol>
                    <a:gridCol w="941033">
                      <a:extLst>
                        <a:ext uri="{9D8B030D-6E8A-4147-A177-3AD203B41FA5}">
                          <a16:colId xmlns:a16="http://schemas.microsoft.com/office/drawing/2014/main" val="2534217182"/>
                        </a:ext>
                      </a:extLst>
                    </a:gridCol>
                    <a:gridCol w="540123">
                      <a:extLst>
                        <a:ext uri="{9D8B030D-6E8A-4147-A177-3AD203B41FA5}">
                          <a16:colId xmlns:a16="http://schemas.microsoft.com/office/drawing/2014/main" val="772942979"/>
                        </a:ext>
                      </a:extLst>
                    </a:gridCol>
                    <a:gridCol w="374276">
                      <a:extLst>
                        <a:ext uri="{9D8B030D-6E8A-4147-A177-3AD203B41FA5}">
                          <a16:colId xmlns:a16="http://schemas.microsoft.com/office/drawing/2014/main" val="12438136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R/W=0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Sr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R/W=1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670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9434718"/>
                  </p:ext>
                </p:extLst>
              </p:nvPr>
            </p:nvGraphicFramePr>
            <p:xfrm>
              <a:off x="1432634" y="2725571"/>
              <a:ext cx="9326731" cy="37084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493450">
                      <a:extLst>
                        <a:ext uri="{9D8B030D-6E8A-4147-A177-3AD203B41FA5}">
                          <a16:colId xmlns:a16="http://schemas.microsoft.com/office/drawing/2014/main" val="1781525885"/>
                        </a:ext>
                      </a:extLst>
                    </a:gridCol>
                    <a:gridCol w="1180731">
                      <a:extLst>
                        <a:ext uri="{9D8B030D-6E8A-4147-A177-3AD203B41FA5}">
                          <a16:colId xmlns:a16="http://schemas.microsoft.com/office/drawing/2014/main" val="1618312032"/>
                        </a:ext>
                      </a:extLst>
                    </a:gridCol>
                    <a:gridCol w="923277">
                      <a:extLst>
                        <a:ext uri="{9D8B030D-6E8A-4147-A177-3AD203B41FA5}">
                          <a16:colId xmlns:a16="http://schemas.microsoft.com/office/drawing/2014/main" val="3508783887"/>
                        </a:ext>
                      </a:extLst>
                    </a:gridCol>
                    <a:gridCol w="390618">
                      <a:extLst>
                        <a:ext uri="{9D8B030D-6E8A-4147-A177-3AD203B41FA5}">
                          <a16:colId xmlns:a16="http://schemas.microsoft.com/office/drawing/2014/main" val="1828002723"/>
                        </a:ext>
                      </a:extLst>
                    </a:gridCol>
                    <a:gridCol w="870011">
                      <a:extLst>
                        <a:ext uri="{9D8B030D-6E8A-4147-A177-3AD203B41FA5}">
                          <a16:colId xmlns:a16="http://schemas.microsoft.com/office/drawing/2014/main" val="3342655322"/>
                        </a:ext>
                      </a:extLst>
                    </a:gridCol>
                    <a:gridCol w="452762">
                      <a:extLst>
                        <a:ext uri="{9D8B030D-6E8A-4147-A177-3AD203B41FA5}">
                          <a16:colId xmlns:a16="http://schemas.microsoft.com/office/drawing/2014/main" val="3538195077"/>
                        </a:ext>
                      </a:extLst>
                    </a:gridCol>
                    <a:gridCol w="532660">
                      <a:extLst>
                        <a:ext uri="{9D8B030D-6E8A-4147-A177-3AD203B41FA5}">
                          <a16:colId xmlns:a16="http://schemas.microsoft.com/office/drawing/2014/main" val="3510579090"/>
                        </a:ext>
                      </a:extLst>
                    </a:gridCol>
                    <a:gridCol w="1145219">
                      <a:extLst>
                        <a:ext uri="{9D8B030D-6E8A-4147-A177-3AD203B41FA5}">
                          <a16:colId xmlns:a16="http://schemas.microsoft.com/office/drawing/2014/main" val="109721040"/>
                        </a:ext>
                      </a:extLst>
                    </a:gridCol>
                    <a:gridCol w="976544">
                      <a:extLst>
                        <a:ext uri="{9D8B030D-6E8A-4147-A177-3AD203B41FA5}">
                          <a16:colId xmlns:a16="http://schemas.microsoft.com/office/drawing/2014/main" val="3545606230"/>
                        </a:ext>
                      </a:extLst>
                    </a:gridCol>
                    <a:gridCol w="506027">
                      <a:extLst>
                        <a:ext uri="{9D8B030D-6E8A-4147-A177-3AD203B41FA5}">
                          <a16:colId xmlns:a16="http://schemas.microsoft.com/office/drawing/2014/main" val="2120490358"/>
                        </a:ext>
                      </a:extLst>
                    </a:gridCol>
                    <a:gridCol w="941033">
                      <a:extLst>
                        <a:ext uri="{9D8B030D-6E8A-4147-A177-3AD203B41FA5}">
                          <a16:colId xmlns:a16="http://schemas.microsoft.com/office/drawing/2014/main" val="2534217182"/>
                        </a:ext>
                      </a:extLst>
                    </a:gridCol>
                    <a:gridCol w="540123">
                      <a:extLst>
                        <a:ext uri="{9D8B030D-6E8A-4147-A177-3AD203B41FA5}">
                          <a16:colId xmlns:a16="http://schemas.microsoft.com/office/drawing/2014/main" val="772942979"/>
                        </a:ext>
                      </a:extLst>
                    </a:gridCol>
                    <a:gridCol w="374276">
                      <a:extLst>
                        <a:ext uri="{9D8B030D-6E8A-4147-A177-3AD203B41FA5}">
                          <a16:colId xmlns:a16="http://schemas.microsoft.com/office/drawing/2014/main" val="12438136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S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R/W=0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Sr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从机地址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R/W=1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52809" t="-8197" r="-7191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</a:t>
                          </a:r>
                          <a:endParaRPr lang="zh-CN" altLang="en-US" dirty="0"/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94670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78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使用常量函数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当</a:t>
            </a:r>
            <a:r>
              <a:rPr lang="en-US" altLang="zh-CN" dirty="0" err="1"/>
              <a:t>verilog</a:t>
            </a:r>
            <a:r>
              <a:rPr lang="zh-CN" altLang="en-US" dirty="0"/>
              <a:t>编译器推断调用</a:t>
            </a:r>
            <a:r>
              <a:rPr lang="zh-CN" altLang="en-US" dirty="0" smtClean="0"/>
              <a:t>函数时</a:t>
            </a:r>
            <a:r>
              <a:rPr lang="zh-CN" altLang="en-US" dirty="0"/>
              <a:t>输入端口的值可在编译时</a:t>
            </a:r>
            <a:r>
              <a:rPr lang="zh-CN" altLang="en-US" dirty="0" smtClean="0"/>
              <a:t>确定</a:t>
            </a:r>
            <a:r>
              <a:rPr lang="zh-CN" altLang="en-US" dirty="0"/>
              <a:t>时，则会在编译时计算出</a:t>
            </a:r>
            <a:r>
              <a:rPr lang="zh-CN" altLang="en-US" dirty="0" smtClean="0"/>
              <a:t>函数</a:t>
            </a:r>
            <a:r>
              <a:rPr lang="zh-CN" altLang="en-US" dirty="0"/>
              <a:t>调用的结果，这个特性</a:t>
            </a:r>
            <a:r>
              <a:rPr lang="zh-CN" altLang="en-US" dirty="0" smtClean="0"/>
              <a:t>可以用于简化对常量的计算，从而减少不必要的工作和潜在</a:t>
            </a:r>
            <a:r>
              <a:rPr lang="zh-CN" altLang="en-US" dirty="0"/>
              <a:t>的</a:t>
            </a:r>
            <a:r>
              <a:rPr lang="en-US" altLang="zh-CN" dirty="0" smtClean="0"/>
              <a:t>bug</a:t>
            </a:r>
          </a:p>
          <a:p>
            <a:pPr marL="457200" lvl="1" indent="0">
              <a:buNone/>
            </a:pPr>
            <a:r>
              <a:rPr lang="en-US" altLang="zh-CN" dirty="0" smtClean="0"/>
              <a:t>Verilog2001</a:t>
            </a:r>
            <a:r>
              <a:rPr lang="zh-CN" altLang="en-US" dirty="0"/>
              <a:t>虽然</a:t>
            </a:r>
            <a:r>
              <a:rPr lang="zh-CN" altLang="en-US" dirty="0" smtClean="0"/>
              <a:t>支持常量函数，但是不支持全局对象</a:t>
            </a:r>
            <a:r>
              <a:rPr lang="en-US" altLang="zh-CN" dirty="0" smtClean="0"/>
              <a:t>(function</a:t>
            </a:r>
            <a:r>
              <a:rPr lang="zh-CN" altLang="en-US" dirty="0" smtClean="0"/>
              <a:t>只能定义在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内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，给常量函数的调用带来了不便，而</a:t>
            </a:r>
            <a:r>
              <a:rPr lang="en-US" altLang="zh-CN" dirty="0" err="1" smtClean="0"/>
              <a:t>SystemVerilog</a:t>
            </a:r>
            <a:r>
              <a:rPr lang="zh-CN" altLang="en-US" dirty="0" smtClean="0"/>
              <a:t>不存在类似问题，故可以通过修改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版本来比较方便地使用常量函数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通过以下步骤，将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版本修改为</a:t>
            </a:r>
            <a:r>
              <a:rPr lang="en-US" altLang="zh-CN" dirty="0" err="1" smtClean="0"/>
              <a:t>SystemVerilog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7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修改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Assignment</a:t>
            </a:r>
            <a:r>
              <a:rPr lang="zh-CN" altLang="en-US" dirty="0" smtClean="0"/>
              <a:t>菜单下，选择</a:t>
            </a:r>
            <a:r>
              <a:rPr lang="en-US" altLang="zh-CN" dirty="0" smtClean="0"/>
              <a:t>Settings</a:t>
            </a:r>
            <a:r>
              <a:rPr lang="zh-CN" altLang="en-US" dirty="0" smtClean="0"/>
              <a:t>菜单项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Setting</a:t>
            </a:r>
            <a:r>
              <a:rPr lang="zh-CN" altLang="en-US" dirty="0" smtClean="0"/>
              <a:t>窗口中，展开</a:t>
            </a:r>
            <a:r>
              <a:rPr lang="en-US" altLang="zh-CN" dirty="0" smtClean="0"/>
              <a:t>Compiler Settings</a:t>
            </a:r>
          </a:p>
          <a:p>
            <a:pPr lvl="1"/>
            <a:r>
              <a:rPr lang="zh-CN" altLang="en-US" dirty="0" smtClean="0"/>
              <a:t>单击</a:t>
            </a:r>
            <a:r>
              <a:rPr lang="en-US" altLang="zh-CN" dirty="0" smtClean="0"/>
              <a:t>Verilog HDL Input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err="1" smtClean="0"/>
              <a:t>Verilogversion</a:t>
            </a:r>
            <a:r>
              <a:rPr lang="zh-CN" altLang="en-US" dirty="0" smtClean="0"/>
              <a:t>组合框中选中</a:t>
            </a:r>
            <a:r>
              <a:rPr lang="en-US" altLang="zh-CN" dirty="0" err="1" smtClean="0"/>
              <a:t>SystemVerilog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点击</a:t>
            </a:r>
            <a:r>
              <a:rPr lang="en-US" altLang="zh-CN" dirty="0" smtClean="0"/>
              <a:t>OK</a:t>
            </a:r>
            <a:r>
              <a:rPr lang="zh-CN" altLang="en-US" dirty="0" smtClean="0"/>
              <a:t>按钮保存修改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966353"/>
            <a:ext cx="3276600" cy="2943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75" y="1566302"/>
            <a:ext cx="4133850" cy="3743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4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3390</Words>
  <Application>Microsoft Office PowerPoint</Application>
  <PresentationFormat>宽屏</PresentationFormat>
  <Paragraphs>409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Cambria Math</vt:lpstr>
      <vt:lpstr>Consolas</vt:lpstr>
      <vt:lpstr>Office 主题​​</vt:lpstr>
      <vt:lpstr>第十一周学习汇报</vt:lpstr>
      <vt:lpstr>FPGA-I2C Slave</vt:lpstr>
      <vt:lpstr>I2C概述</vt:lpstr>
      <vt:lpstr>I2C详述</vt:lpstr>
      <vt:lpstr>I2C详述</vt:lpstr>
      <vt:lpstr>I2C详述</vt:lpstr>
      <vt:lpstr>I2C详述</vt:lpstr>
      <vt:lpstr>小技巧</vt:lpstr>
      <vt:lpstr>小技巧</vt:lpstr>
      <vt:lpstr>小技巧</vt:lpstr>
      <vt:lpstr>小技巧</vt:lpstr>
      <vt:lpstr>I2C工具模块</vt:lpstr>
      <vt:lpstr>I2C工具模块</vt:lpstr>
      <vt:lpstr>I2C工具模块</vt:lpstr>
      <vt:lpstr>I2C工具模块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I2C从机设计</vt:lpstr>
      <vt:lpstr>I2C从机调试</vt:lpstr>
      <vt:lpstr>I2C从机调试</vt:lpstr>
      <vt:lpstr>I2C从机调试</vt:lpstr>
      <vt:lpstr>I2C从机调试</vt:lpstr>
      <vt:lpstr>I2C从机调试</vt:lpstr>
      <vt:lpstr>I2C从机调试</vt:lpstr>
      <vt:lpstr>I2C从机调试</vt:lpstr>
      <vt:lpstr>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第十一周学习汇报</dc:title>
  <dc:creator>林启峰</dc:creator>
  <cp:lastModifiedBy>林启峰</cp:lastModifiedBy>
  <cp:revision>762</cp:revision>
  <dcterms:created xsi:type="dcterms:W3CDTF">2018-05-13T16:31:39Z</dcterms:created>
  <dcterms:modified xsi:type="dcterms:W3CDTF">2018-05-18T19:34:52Z</dcterms:modified>
</cp:coreProperties>
</file>